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9"/>
  </p:notesMasterIdLst>
  <p:sldIdLst>
    <p:sldId id="257" r:id="rId2"/>
    <p:sldId id="287" r:id="rId3"/>
    <p:sldId id="277" r:id="rId4"/>
    <p:sldId id="289" r:id="rId5"/>
    <p:sldId id="278" r:id="rId6"/>
    <p:sldId id="294" r:id="rId7"/>
    <p:sldId id="280" r:id="rId8"/>
    <p:sldId id="281" r:id="rId9"/>
    <p:sldId id="302" r:id="rId10"/>
    <p:sldId id="307" r:id="rId11"/>
    <p:sldId id="301" r:id="rId12"/>
    <p:sldId id="298" r:id="rId13"/>
    <p:sldId id="308" r:id="rId14"/>
    <p:sldId id="263" r:id="rId15"/>
    <p:sldId id="300" r:id="rId16"/>
    <p:sldId id="271" r:id="rId17"/>
    <p:sldId id="270" r:id="rId1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3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8" y="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Hoja1!$G$1</c:f>
              <c:strCache>
                <c:ptCount val="1"/>
                <c:pt idx="0">
                  <c:v>Certificados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Hoja1!$A$9:$A$19</c:f>
              <c:strCache>
                <c:ptCount val="11"/>
                <c:pt idx="0">
                  <c:v>2002-2009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2019*</c:v>
                </c:pt>
              </c:strCache>
            </c:strRef>
          </c:cat>
          <c:val>
            <c:numRef>
              <c:f>Hoja1!$G$9:$G$19</c:f>
              <c:numCache>
                <c:formatCode>0.0</c:formatCode>
                <c:ptCount val="11"/>
                <c:pt idx="0">
                  <c:v>28.978999999999999</c:v>
                </c:pt>
                <c:pt idx="1">
                  <c:v>37.087000000000003</c:v>
                </c:pt>
                <c:pt idx="2">
                  <c:v>41.375</c:v>
                </c:pt>
                <c:pt idx="3">
                  <c:v>51.772999999999996</c:v>
                </c:pt>
                <c:pt idx="4">
                  <c:v>58.898999999999994</c:v>
                </c:pt>
                <c:pt idx="5">
                  <c:v>64.858999999999995</c:v>
                </c:pt>
                <c:pt idx="6">
                  <c:v>75.062999999999988</c:v>
                </c:pt>
                <c:pt idx="7">
                  <c:v>85.60499999999999</c:v>
                </c:pt>
                <c:pt idx="8">
                  <c:v>101.16</c:v>
                </c:pt>
                <c:pt idx="9">
                  <c:v>116.042</c:v>
                </c:pt>
                <c:pt idx="10">
                  <c:v>119.703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E2-D442-86F9-20E8526CFB5F}"/>
            </c:ext>
          </c:extLst>
        </c:ser>
        <c:ser>
          <c:idx val="0"/>
          <c:order val="1"/>
          <c:tx>
            <c:strRef>
              <c:f>Hoja1!$F$1</c:f>
              <c:strCache>
                <c:ptCount val="1"/>
                <c:pt idx="0">
                  <c:v>No certificados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Hoja1!$A$9:$A$19</c:f>
              <c:strCache>
                <c:ptCount val="11"/>
                <c:pt idx="0">
                  <c:v>2002-2009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2019*</c:v>
                </c:pt>
              </c:strCache>
            </c:strRef>
          </c:cat>
          <c:val>
            <c:numRef>
              <c:f>Hoja1!$F$9:$F$19</c:f>
              <c:numCache>
                <c:formatCode>0.0</c:formatCode>
                <c:ptCount val="11"/>
                <c:pt idx="0">
                  <c:v>1.8190000000000002</c:v>
                </c:pt>
                <c:pt idx="1">
                  <c:v>2.008</c:v>
                </c:pt>
                <c:pt idx="2">
                  <c:v>2.1139999999999999</c:v>
                </c:pt>
                <c:pt idx="3">
                  <c:v>2.2709999999999999</c:v>
                </c:pt>
                <c:pt idx="4">
                  <c:v>2.319</c:v>
                </c:pt>
                <c:pt idx="5">
                  <c:v>2.4510000000000001</c:v>
                </c:pt>
                <c:pt idx="6">
                  <c:v>2.9740000000000002</c:v>
                </c:pt>
                <c:pt idx="7">
                  <c:v>3.8370000000000002</c:v>
                </c:pt>
                <c:pt idx="8">
                  <c:v>5.8900000000000006</c:v>
                </c:pt>
                <c:pt idx="9">
                  <c:v>7.3750000000000009</c:v>
                </c:pt>
                <c:pt idx="10">
                  <c:v>7.8910000000000009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E2-D442-86F9-20E8526CFB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233786192"/>
        <c:axId val="1233787440"/>
      </c:barChart>
      <c:lineChart>
        <c:grouping val="standard"/>
        <c:varyColors val="0"/>
        <c:ser>
          <c:idx val="2"/>
          <c:order val="2"/>
          <c:tx>
            <c:strRef>
              <c:f>Hoja1!$H$1</c:f>
              <c:strCache>
                <c:ptCount val="1"/>
                <c:pt idx="0">
                  <c:v>Evaluados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Hoja1!$A$9:$A$19</c:f>
              <c:strCache>
                <c:ptCount val="11"/>
                <c:pt idx="0">
                  <c:v>2002-2009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2019*</c:v>
                </c:pt>
              </c:strCache>
            </c:strRef>
          </c:cat>
          <c:val>
            <c:numRef>
              <c:f>Hoja1!$H$9:$H$19</c:f>
              <c:numCache>
                <c:formatCode>0.0</c:formatCode>
                <c:ptCount val="11"/>
                <c:pt idx="0">
                  <c:v>30.797999999999995</c:v>
                </c:pt>
                <c:pt idx="1">
                  <c:v>39.094999999999999</c:v>
                </c:pt>
                <c:pt idx="2">
                  <c:v>43.488999999999997</c:v>
                </c:pt>
                <c:pt idx="3">
                  <c:v>54.043999999999997</c:v>
                </c:pt>
                <c:pt idx="4">
                  <c:v>61.217999999999996</c:v>
                </c:pt>
                <c:pt idx="5">
                  <c:v>67.31</c:v>
                </c:pt>
                <c:pt idx="6">
                  <c:v>78.037000000000006</c:v>
                </c:pt>
                <c:pt idx="7">
                  <c:v>89.442000000000007</c:v>
                </c:pt>
                <c:pt idx="8">
                  <c:v>107.05000000000001</c:v>
                </c:pt>
                <c:pt idx="9">
                  <c:v>123.41700000000002</c:v>
                </c:pt>
                <c:pt idx="10">
                  <c:v>127.59400000000002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FE2-D442-86F9-20E8526CFB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3786192"/>
        <c:axId val="1233787440"/>
      </c:lineChart>
      <c:catAx>
        <c:axId val="1233786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233787440"/>
        <c:crosses val="autoZero"/>
        <c:auto val="1"/>
        <c:lblAlgn val="ctr"/>
        <c:lblOffset val="100"/>
        <c:noMultiLvlLbl val="0"/>
      </c:catAx>
      <c:valAx>
        <c:axId val="1233787440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233786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26D-4331-88D8-9432DFF6515A}"/>
              </c:ext>
            </c:extLst>
          </c:dPt>
          <c:dPt>
            <c:idx val="1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26D-4331-88D8-9432DFF6515A}"/>
              </c:ext>
            </c:extLst>
          </c:dPt>
          <c:dPt>
            <c:idx val="2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26D-4331-88D8-9432DFF6515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'[FICHAS REGIONALES SEPTIEMBRE 2020.xlsx]Antofagasta'!$J$47:$J$59</c:f>
              <c:strCache>
                <c:ptCount val="13"/>
                <c:pt idx="0">
                  <c:v>MINERÍA METÁLICA</c:v>
                </c:pt>
                <c:pt idx="1">
                  <c:v>TRANSPORTE Y LOGÍSTICA</c:v>
                </c:pt>
                <c:pt idx="2">
                  <c:v>GASTRONOMÍA, HOTELERÍA Y TURISMO</c:v>
                </c:pt>
                <c:pt idx="3">
                  <c:v>COMERCIO</c:v>
                </c:pt>
                <c:pt idx="4">
                  <c:v>CONSTRUCCIÓN</c:v>
                </c:pt>
                <c:pt idx="5">
                  <c:v>MANUFACTURA METÁLICA</c:v>
                </c:pt>
                <c:pt idx="6">
                  <c:v>SERVICIOS</c:v>
                </c:pt>
                <c:pt idx="7">
                  <c:v>AGRÍCOLA Y GANADERO</c:v>
                </c:pt>
                <c:pt idx="8">
                  <c:v>SUMINISTRO DE GAS, ELECTRICIDAD Y AGUA</c:v>
                </c:pt>
                <c:pt idx="9">
                  <c:v>ELABORACIÓN DE ALIMENTOS Y BEBIDAS</c:v>
                </c:pt>
                <c:pt idx="10">
                  <c:v>INFORMACIÓN Y COMUNICACIONES</c:v>
                </c:pt>
                <c:pt idx="11">
                  <c:v>ACUÍCOLA Y PESQUERO</c:v>
                </c:pt>
                <c:pt idx="12">
                  <c:v>EDUCACIÓN</c:v>
                </c:pt>
              </c:strCache>
            </c:strRef>
          </c:cat>
          <c:val>
            <c:numRef>
              <c:f>'[FICHAS REGIONALES SEPTIEMBRE 2020.xlsx]Antofagasta'!$K$47:$K$59</c:f>
              <c:numCache>
                <c:formatCode>_(* #,##0_);_(* \(#,##0\);_(* "-"_);_(@_)</c:formatCode>
                <c:ptCount val="13"/>
                <c:pt idx="0">
                  <c:v>2103</c:v>
                </c:pt>
                <c:pt idx="1">
                  <c:v>1301</c:v>
                </c:pt>
                <c:pt idx="2">
                  <c:v>1114</c:v>
                </c:pt>
                <c:pt idx="3">
                  <c:v>564</c:v>
                </c:pt>
                <c:pt idx="4">
                  <c:v>462</c:v>
                </c:pt>
                <c:pt idx="5">
                  <c:v>363</c:v>
                </c:pt>
                <c:pt idx="6">
                  <c:v>92</c:v>
                </c:pt>
                <c:pt idx="7">
                  <c:v>68</c:v>
                </c:pt>
                <c:pt idx="8">
                  <c:v>34</c:v>
                </c:pt>
                <c:pt idx="9">
                  <c:v>5</c:v>
                </c:pt>
                <c:pt idx="10">
                  <c:v>4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72-4F67-B5C6-2C301ADA70C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90010527"/>
        <c:axId val="1190012191"/>
      </c:barChart>
      <c:catAx>
        <c:axId val="1190010527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190012191"/>
        <c:crosses val="autoZero"/>
        <c:auto val="1"/>
        <c:lblAlgn val="ctr"/>
        <c:lblOffset val="100"/>
        <c:noMultiLvlLbl val="0"/>
      </c:catAx>
      <c:valAx>
        <c:axId val="1190012191"/>
        <c:scaling>
          <c:orientation val="minMax"/>
        </c:scaling>
        <c:delete val="0"/>
        <c:axPos val="b"/>
        <c:numFmt formatCode="_(* #,##0_);_(* \(#,##0\);_(* &quot;-&quot;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1900105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03E-47E5-B768-E573A39435FA}"/>
              </c:ext>
            </c:extLst>
          </c:dPt>
          <c:dPt>
            <c:idx val="1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03E-47E5-B768-E573A39435FA}"/>
              </c:ext>
            </c:extLst>
          </c:dPt>
          <c:dPt>
            <c:idx val="2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03E-47E5-B768-E573A39435F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'[FICHAS REGIONALES SEPTIEMBRE 2020.xlsx]Antofagasta'!$A$72:$A$81</c:f>
              <c:strCache>
                <c:ptCount val="10"/>
                <c:pt idx="0">
                  <c:v>MANIPULADOR DE ALIMENTOS</c:v>
                </c:pt>
                <c:pt idx="1">
                  <c:v>MOVILIZADOR</c:v>
                </c:pt>
                <c:pt idx="2">
                  <c:v>OPERADOR DE TRANSPORTE DE MATERIALES RAJO</c:v>
                </c:pt>
                <c:pt idx="3">
                  <c:v>MANTENEDOR ELÉCTRICO BASE GENERAL</c:v>
                </c:pt>
                <c:pt idx="4">
                  <c:v>OPERADOR DE CARGUÍO RAJO</c:v>
                </c:pt>
                <c:pt idx="5">
                  <c:v>CAJERO</c:v>
                </c:pt>
                <c:pt idx="6">
                  <c:v>CONDUCTOR O CONDUCTORA DE TAXI COLECTIVO</c:v>
                </c:pt>
                <c:pt idx="7">
                  <c:v>CONDUCTOR DE CARGA GENERAL</c:v>
                </c:pt>
                <c:pt idx="8">
                  <c:v>INSTRUCTOR</c:v>
                </c:pt>
                <c:pt idx="9">
                  <c:v>OPERADOR DE EQUIPOS AUXILIARES RAJO</c:v>
                </c:pt>
              </c:strCache>
            </c:strRef>
          </c:cat>
          <c:val>
            <c:numRef>
              <c:f>'[FICHAS REGIONALES SEPTIEMBRE 2020.xlsx]Antofagasta'!$B$72:$B$81</c:f>
              <c:numCache>
                <c:formatCode>_(* #,##0_);_(* \(#,##0\);_(* "-"_);_(@_)</c:formatCode>
                <c:ptCount val="10"/>
                <c:pt idx="0">
                  <c:v>394</c:v>
                </c:pt>
                <c:pt idx="1">
                  <c:v>341</c:v>
                </c:pt>
                <c:pt idx="2">
                  <c:v>270</c:v>
                </c:pt>
                <c:pt idx="3">
                  <c:v>233</c:v>
                </c:pt>
                <c:pt idx="4">
                  <c:v>198</c:v>
                </c:pt>
                <c:pt idx="5">
                  <c:v>185</c:v>
                </c:pt>
                <c:pt idx="6">
                  <c:v>181</c:v>
                </c:pt>
                <c:pt idx="7">
                  <c:v>177</c:v>
                </c:pt>
                <c:pt idx="8">
                  <c:v>174</c:v>
                </c:pt>
                <c:pt idx="9">
                  <c:v>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3E-47E5-B768-E573A39435F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80492079"/>
        <c:axId val="1180495407"/>
      </c:barChart>
      <c:catAx>
        <c:axId val="11804920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180495407"/>
        <c:crosses val="autoZero"/>
        <c:auto val="1"/>
        <c:lblAlgn val="ctr"/>
        <c:lblOffset val="100"/>
        <c:noMultiLvlLbl val="0"/>
      </c:catAx>
      <c:valAx>
        <c:axId val="1180495407"/>
        <c:scaling>
          <c:orientation val="minMax"/>
        </c:scaling>
        <c:delete val="0"/>
        <c:axPos val="b"/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1804920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BBC-430F-8DB0-9DF96841CB53}"/>
              </c:ext>
            </c:extLst>
          </c:dPt>
          <c:dPt>
            <c:idx val="1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BBC-430F-8DB0-9DF96841CB53}"/>
              </c:ext>
            </c:extLst>
          </c:dPt>
          <c:dPt>
            <c:idx val="2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BBC-430F-8DB0-9DF96841CB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'[FICHAS REGIONALES SEPTIEMBRE 2020.xlsx]Antofagasta'!$A$87:$A$96</c:f>
              <c:strCache>
                <c:ptCount val="10"/>
                <c:pt idx="0">
                  <c:v>CORP. NACIONAL DEL COBRE DE CHILE</c:v>
                </c:pt>
                <c:pt idx="1">
                  <c:v>SERVICIOS MARITIMOS Y TRANSPORTES LTDA</c:v>
                </c:pt>
                <c:pt idx="2">
                  <c:v>SALUD Y VIDA S A</c:v>
                </c:pt>
                <c:pt idx="3">
                  <c:v>COMPANIA MINERA ZALDIVAR SPA</c:v>
                </c:pt>
                <c:pt idx="4">
                  <c:v>ACCION PARA EL DESARROLLO ESTRATEGICO SPA</c:v>
                </c:pt>
                <c:pt idx="5">
                  <c:v>ATI S A</c:v>
                </c:pt>
                <c:pt idx="6">
                  <c:v>ARAMARK SERVICIOSMINEROS Y REMOTOS LTDA.</c:v>
                </c:pt>
                <c:pt idx="7">
                  <c:v>HIPERMERCADOS TOTTUS S.A</c:v>
                </c:pt>
                <c:pt idx="8">
                  <c:v>CIA MINERA LOMAS BAYAS</c:v>
                </c:pt>
                <c:pt idx="9">
                  <c:v>INDUSTRIAL SUPPORT COMPANY LIMITADA</c:v>
                </c:pt>
              </c:strCache>
            </c:strRef>
          </c:cat>
          <c:val>
            <c:numRef>
              <c:f>'[FICHAS REGIONALES SEPTIEMBRE 2020.xlsx]Antofagasta'!$B$87:$B$96</c:f>
              <c:numCache>
                <c:formatCode>_(* #,##0_);_(* \(#,##0\);_(* "-"_);_(@_)</c:formatCode>
                <c:ptCount val="10"/>
                <c:pt idx="0">
                  <c:v>1420</c:v>
                </c:pt>
                <c:pt idx="1">
                  <c:v>693</c:v>
                </c:pt>
                <c:pt idx="2">
                  <c:v>440</c:v>
                </c:pt>
                <c:pt idx="3">
                  <c:v>253</c:v>
                </c:pt>
                <c:pt idx="4">
                  <c:v>204</c:v>
                </c:pt>
                <c:pt idx="5">
                  <c:v>183</c:v>
                </c:pt>
                <c:pt idx="6">
                  <c:v>147</c:v>
                </c:pt>
                <c:pt idx="7">
                  <c:v>96</c:v>
                </c:pt>
                <c:pt idx="8">
                  <c:v>90</c:v>
                </c:pt>
                <c:pt idx="9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BC-430F-8DB0-9DF96841CB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86594303"/>
        <c:axId val="1186599711"/>
      </c:barChart>
      <c:catAx>
        <c:axId val="11865943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186599711"/>
        <c:crosses val="autoZero"/>
        <c:auto val="1"/>
        <c:lblAlgn val="ctr"/>
        <c:lblOffset val="100"/>
        <c:noMultiLvlLbl val="0"/>
      </c:catAx>
      <c:valAx>
        <c:axId val="1186599711"/>
        <c:scaling>
          <c:orientation val="minMax"/>
        </c:scaling>
        <c:delete val="0"/>
        <c:axPos val="b"/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1865943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6674C5-FC44-42F9-AE71-1953A5E58087}" type="doc">
      <dgm:prSet loTypeId="urn:microsoft.com/office/officeart/2005/8/layout/hProcess7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3F24C643-2F3B-4C76-8937-595D247DA50F}">
      <dgm:prSet phldrT="[Texto]" custT="1"/>
      <dgm:spPr>
        <a:ln>
          <a:solidFill>
            <a:schemeClr val="tx2"/>
          </a:solidFill>
        </a:ln>
      </dgm:spPr>
      <dgm:t>
        <a:bodyPr vert="vert"/>
        <a:lstStyle/>
        <a:p>
          <a:pPr algn="l"/>
          <a:r>
            <a:rPr lang="es-CL" sz="3600" dirty="0" smtClean="0">
              <a:solidFill>
                <a:schemeClr val="tx2"/>
              </a:solidFill>
              <a:latin typeface="Corbel" panose="020B0503020204020204" pitchFamily="34" charset="0"/>
            </a:rPr>
            <a:t>1</a:t>
          </a:r>
          <a:endParaRPr lang="es-ES" sz="3600" dirty="0">
            <a:solidFill>
              <a:schemeClr val="tx2"/>
            </a:solidFill>
            <a:latin typeface="Corbel" panose="020B0503020204020204" pitchFamily="34" charset="0"/>
          </a:endParaRPr>
        </a:p>
      </dgm:t>
    </dgm:pt>
    <dgm:pt modelId="{89F7693E-9691-4AF1-BAA7-BB9B5E0C339F}" type="parTrans" cxnId="{84B43FD0-B976-4044-A602-25E8CD040DD3}">
      <dgm:prSet/>
      <dgm:spPr/>
      <dgm:t>
        <a:bodyPr/>
        <a:lstStyle/>
        <a:p>
          <a:endParaRPr lang="es-ES" sz="1800">
            <a:latin typeface="Corbel" panose="020B0503020204020204" pitchFamily="34" charset="0"/>
          </a:endParaRPr>
        </a:p>
      </dgm:t>
    </dgm:pt>
    <dgm:pt modelId="{B2B649A5-9572-4866-BF90-1562C6BB8863}" type="sibTrans" cxnId="{84B43FD0-B976-4044-A602-25E8CD040DD3}">
      <dgm:prSet/>
      <dgm:spPr/>
      <dgm:t>
        <a:bodyPr/>
        <a:lstStyle/>
        <a:p>
          <a:endParaRPr lang="es-ES" sz="1800">
            <a:latin typeface="Corbel" panose="020B0503020204020204" pitchFamily="34" charset="0"/>
          </a:endParaRPr>
        </a:p>
      </dgm:t>
    </dgm:pt>
    <dgm:pt modelId="{A54C6DAE-9065-46C7-B51A-3D805A5CD63A}">
      <dgm:prSet phldrT="[Texto]" custT="1"/>
      <dgm:spPr/>
      <dgm:t>
        <a:bodyPr/>
        <a:lstStyle/>
        <a:p>
          <a:r>
            <a:rPr lang="es-CL" sz="1800" dirty="0" smtClean="0">
              <a:latin typeface="Corbel" panose="020B0503020204020204" pitchFamily="34" charset="0"/>
            </a:rPr>
            <a:t>Reconocer formalmente las competencias laborales de las personas, independiente de como las hayan adquirido y de si cuentan o no con un título o grado académico. </a:t>
          </a:r>
          <a:endParaRPr lang="es-ES" sz="1800" dirty="0">
            <a:latin typeface="Corbel" panose="020B0503020204020204" pitchFamily="34" charset="0"/>
          </a:endParaRPr>
        </a:p>
      </dgm:t>
    </dgm:pt>
    <dgm:pt modelId="{E86F970E-C386-4785-90E9-9F01419D7AC8}" type="parTrans" cxnId="{F15DE41A-D3A5-48B0-BEE5-FBA4FD759159}">
      <dgm:prSet/>
      <dgm:spPr/>
      <dgm:t>
        <a:bodyPr/>
        <a:lstStyle/>
        <a:p>
          <a:endParaRPr lang="es-ES" sz="1800">
            <a:latin typeface="Corbel" panose="020B0503020204020204" pitchFamily="34" charset="0"/>
          </a:endParaRPr>
        </a:p>
      </dgm:t>
    </dgm:pt>
    <dgm:pt modelId="{956F19E3-F4E0-4A01-9C71-12D25CA8441B}" type="sibTrans" cxnId="{F15DE41A-D3A5-48B0-BEE5-FBA4FD759159}">
      <dgm:prSet/>
      <dgm:spPr/>
      <dgm:t>
        <a:bodyPr/>
        <a:lstStyle/>
        <a:p>
          <a:endParaRPr lang="es-ES" sz="1800">
            <a:latin typeface="Corbel" panose="020B0503020204020204" pitchFamily="34" charset="0"/>
          </a:endParaRPr>
        </a:p>
      </dgm:t>
    </dgm:pt>
    <dgm:pt modelId="{B28CDEA8-97A1-45AE-9DB9-BD727B10A770}">
      <dgm:prSet phldrT="[Texto]" custT="1"/>
      <dgm:spPr>
        <a:ln>
          <a:solidFill>
            <a:schemeClr val="tx2"/>
          </a:solidFill>
        </a:ln>
      </dgm:spPr>
      <dgm:t>
        <a:bodyPr vert="vert"/>
        <a:lstStyle/>
        <a:p>
          <a:pPr algn="l"/>
          <a:r>
            <a:rPr lang="es-CL" sz="4000" dirty="0" smtClean="0">
              <a:solidFill>
                <a:schemeClr val="tx2"/>
              </a:solidFill>
              <a:latin typeface="Corbel" panose="020B0503020204020204" pitchFamily="34" charset="0"/>
            </a:rPr>
            <a:t>2</a:t>
          </a:r>
          <a:endParaRPr lang="es-ES" sz="4000" dirty="0">
            <a:solidFill>
              <a:schemeClr val="tx2"/>
            </a:solidFill>
            <a:latin typeface="Corbel" panose="020B0503020204020204" pitchFamily="34" charset="0"/>
          </a:endParaRPr>
        </a:p>
      </dgm:t>
    </dgm:pt>
    <dgm:pt modelId="{7217993B-B446-4AE6-947E-069C3EDF5EA1}" type="parTrans" cxnId="{194562E8-75C3-4958-B146-4EA8E8B47EEC}">
      <dgm:prSet/>
      <dgm:spPr/>
      <dgm:t>
        <a:bodyPr/>
        <a:lstStyle/>
        <a:p>
          <a:endParaRPr lang="es-ES" sz="1800">
            <a:latin typeface="Corbel" panose="020B0503020204020204" pitchFamily="34" charset="0"/>
          </a:endParaRPr>
        </a:p>
      </dgm:t>
    </dgm:pt>
    <dgm:pt modelId="{37BB4D74-DC6F-4DAF-8233-E52FF009E837}" type="sibTrans" cxnId="{194562E8-75C3-4958-B146-4EA8E8B47EEC}">
      <dgm:prSet/>
      <dgm:spPr/>
      <dgm:t>
        <a:bodyPr/>
        <a:lstStyle/>
        <a:p>
          <a:endParaRPr lang="es-ES" sz="1800">
            <a:latin typeface="Corbel" panose="020B0503020204020204" pitchFamily="34" charset="0"/>
          </a:endParaRPr>
        </a:p>
      </dgm:t>
    </dgm:pt>
    <dgm:pt modelId="{1AA46D79-ADD0-4577-B54C-2225FF6E3B8F}">
      <dgm:prSet phldrT="[Texto]" custT="1"/>
      <dgm:spPr>
        <a:ln>
          <a:solidFill>
            <a:schemeClr val="tx2"/>
          </a:solidFill>
        </a:ln>
      </dgm:spPr>
      <dgm:t>
        <a:bodyPr vert="vert"/>
        <a:lstStyle/>
        <a:p>
          <a:pPr algn="l"/>
          <a:r>
            <a:rPr lang="es-CL" sz="3600" dirty="0" smtClean="0">
              <a:solidFill>
                <a:schemeClr val="tx2"/>
              </a:solidFill>
              <a:latin typeface="Corbel" panose="020B0503020204020204" pitchFamily="34" charset="0"/>
            </a:rPr>
            <a:t>3</a:t>
          </a:r>
          <a:endParaRPr lang="es-ES" sz="3600" dirty="0">
            <a:solidFill>
              <a:schemeClr val="tx2"/>
            </a:solidFill>
            <a:latin typeface="Corbel" panose="020B0503020204020204" pitchFamily="34" charset="0"/>
          </a:endParaRPr>
        </a:p>
      </dgm:t>
    </dgm:pt>
    <dgm:pt modelId="{E50645B3-AEE9-4294-80F4-54BB63B16ED6}" type="parTrans" cxnId="{7C318108-3C33-4B1C-B80C-1C0CE7906284}">
      <dgm:prSet/>
      <dgm:spPr/>
      <dgm:t>
        <a:bodyPr/>
        <a:lstStyle/>
        <a:p>
          <a:endParaRPr lang="es-ES" sz="1800">
            <a:latin typeface="Corbel" panose="020B0503020204020204" pitchFamily="34" charset="0"/>
          </a:endParaRPr>
        </a:p>
      </dgm:t>
    </dgm:pt>
    <dgm:pt modelId="{E7674D0E-43FD-4527-9C08-FDCBD4311453}" type="sibTrans" cxnId="{7C318108-3C33-4B1C-B80C-1C0CE7906284}">
      <dgm:prSet/>
      <dgm:spPr/>
      <dgm:t>
        <a:bodyPr/>
        <a:lstStyle/>
        <a:p>
          <a:endParaRPr lang="es-ES" sz="1800">
            <a:latin typeface="Corbel" panose="020B0503020204020204" pitchFamily="34" charset="0"/>
          </a:endParaRPr>
        </a:p>
      </dgm:t>
    </dgm:pt>
    <dgm:pt modelId="{D6877463-CA29-40FB-856F-9EAD13862663}">
      <dgm:prSet custT="1"/>
      <dgm:spPr/>
      <dgm:t>
        <a:bodyPr/>
        <a:lstStyle/>
        <a:p>
          <a:r>
            <a:rPr lang="es-CL" sz="1800" dirty="0" smtClean="0">
              <a:latin typeface="Corbel" panose="020B0503020204020204" pitchFamily="34" charset="0"/>
            </a:rPr>
            <a:t>Favorecer sus oportunidades de aprendizaje continuo, su reconocimiento y valorización.</a:t>
          </a:r>
          <a:endParaRPr lang="es-ES" sz="1800" dirty="0">
            <a:latin typeface="Corbel" panose="020B0503020204020204" pitchFamily="34" charset="0"/>
          </a:endParaRPr>
        </a:p>
      </dgm:t>
    </dgm:pt>
    <dgm:pt modelId="{EBE2D944-20D2-48CD-8EE5-DFE5059F8B18}" type="parTrans" cxnId="{4395D930-E32B-49A1-83C6-C4F084ABCC1D}">
      <dgm:prSet/>
      <dgm:spPr/>
      <dgm:t>
        <a:bodyPr/>
        <a:lstStyle/>
        <a:p>
          <a:endParaRPr lang="es-ES" sz="1800">
            <a:latin typeface="Corbel" panose="020B0503020204020204" pitchFamily="34" charset="0"/>
          </a:endParaRPr>
        </a:p>
      </dgm:t>
    </dgm:pt>
    <dgm:pt modelId="{02A0810D-847C-4E05-9B40-338F4D9B6544}" type="sibTrans" cxnId="{4395D930-E32B-49A1-83C6-C4F084ABCC1D}">
      <dgm:prSet/>
      <dgm:spPr/>
      <dgm:t>
        <a:bodyPr/>
        <a:lstStyle/>
        <a:p>
          <a:endParaRPr lang="es-ES" sz="1800">
            <a:latin typeface="Corbel" panose="020B0503020204020204" pitchFamily="34" charset="0"/>
          </a:endParaRPr>
        </a:p>
      </dgm:t>
    </dgm:pt>
    <dgm:pt modelId="{E4909A82-8562-4659-AA48-B8DF0A857009}">
      <dgm:prSet custT="1"/>
      <dgm:spPr/>
      <dgm:t>
        <a:bodyPr/>
        <a:lstStyle/>
        <a:p>
          <a:r>
            <a:rPr lang="es-CL" sz="1800" dirty="0" smtClean="0">
              <a:latin typeface="Corbel" panose="020B0503020204020204" pitchFamily="34" charset="0"/>
            </a:rPr>
            <a:t>Poner a disposición de los sistemas de capacitación laboral y educación formal, la información generada por ChileValora.</a:t>
          </a:r>
          <a:endParaRPr lang="es-ES" sz="1800" dirty="0">
            <a:latin typeface="Corbel" panose="020B0503020204020204" pitchFamily="34" charset="0"/>
          </a:endParaRPr>
        </a:p>
      </dgm:t>
    </dgm:pt>
    <dgm:pt modelId="{8A4D62C9-0635-4C39-A7F3-FF722AC5DD1E}" type="parTrans" cxnId="{52531723-B249-4153-B9E8-6EF9B43D982D}">
      <dgm:prSet/>
      <dgm:spPr/>
      <dgm:t>
        <a:bodyPr/>
        <a:lstStyle/>
        <a:p>
          <a:endParaRPr lang="es-ES" sz="1800">
            <a:latin typeface="Corbel" panose="020B0503020204020204" pitchFamily="34" charset="0"/>
          </a:endParaRPr>
        </a:p>
      </dgm:t>
    </dgm:pt>
    <dgm:pt modelId="{7EBF6A82-AD37-4B82-A428-550A20BBF518}" type="sibTrans" cxnId="{52531723-B249-4153-B9E8-6EF9B43D982D}">
      <dgm:prSet/>
      <dgm:spPr/>
      <dgm:t>
        <a:bodyPr/>
        <a:lstStyle/>
        <a:p>
          <a:endParaRPr lang="es-ES" sz="1800">
            <a:latin typeface="Corbel" panose="020B0503020204020204" pitchFamily="34" charset="0"/>
          </a:endParaRPr>
        </a:p>
      </dgm:t>
    </dgm:pt>
    <dgm:pt modelId="{DDB81D69-A306-4C8F-AE84-12D7EDDED85F}" type="pres">
      <dgm:prSet presAssocID="{056674C5-FC44-42F9-AE71-1953A5E5808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F0C7F75-55CF-4240-BA1B-78EE57272AE7}" type="pres">
      <dgm:prSet presAssocID="{3F24C643-2F3B-4C76-8937-595D247DA50F}" presName="compositeNode" presStyleCnt="0">
        <dgm:presLayoutVars>
          <dgm:bulletEnabled val="1"/>
        </dgm:presLayoutVars>
      </dgm:prSet>
      <dgm:spPr/>
    </dgm:pt>
    <dgm:pt modelId="{8CFD2EA7-F809-4D14-A226-0862E1247739}" type="pres">
      <dgm:prSet presAssocID="{3F24C643-2F3B-4C76-8937-595D247DA50F}" presName="bgRect" presStyleLbl="node1" presStyleIdx="0" presStyleCnt="3"/>
      <dgm:spPr/>
      <dgm:t>
        <a:bodyPr/>
        <a:lstStyle/>
        <a:p>
          <a:endParaRPr lang="es-ES"/>
        </a:p>
      </dgm:t>
    </dgm:pt>
    <dgm:pt modelId="{52DA71BC-6CE3-489C-9D67-96D3F4DA7B76}" type="pres">
      <dgm:prSet presAssocID="{3F24C643-2F3B-4C76-8937-595D247DA50F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A64DAB-7618-4456-886D-D63C4D6E3074}" type="pres">
      <dgm:prSet presAssocID="{3F24C643-2F3B-4C76-8937-595D247DA50F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1DEDE1-3916-493C-B919-BE00735F9E54}" type="pres">
      <dgm:prSet presAssocID="{B2B649A5-9572-4866-BF90-1562C6BB8863}" presName="hSp" presStyleCnt="0"/>
      <dgm:spPr/>
    </dgm:pt>
    <dgm:pt modelId="{899B210C-F014-42C9-A884-7A159A5540BE}" type="pres">
      <dgm:prSet presAssocID="{B2B649A5-9572-4866-BF90-1562C6BB8863}" presName="vProcSp" presStyleCnt="0"/>
      <dgm:spPr/>
    </dgm:pt>
    <dgm:pt modelId="{CA2523DF-40C2-43DE-96C2-B574F0158451}" type="pres">
      <dgm:prSet presAssocID="{B2B649A5-9572-4866-BF90-1562C6BB8863}" presName="vSp1" presStyleCnt="0"/>
      <dgm:spPr/>
    </dgm:pt>
    <dgm:pt modelId="{4E84E429-6884-4272-8F65-ACCC705F094C}" type="pres">
      <dgm:prSet presAssocID="{B2B649A5-9572-4866-BF90-1562C6BB8863}" presName="simulatedConn" presStyleLbl="solidFgAcc1" presStyleIdx="0" presStyleCnt="2"/>
      <dgm:spPr>
        <a:solidFill>
          <a:schemeClr val="tx2"/>
        </a:solidFill>
      </dgm:spPr>
      <dgm:t>
        <a:bodyPr/>
        <a:lstStyle/>
        <a:p>
          <a:endParaRPr lang="es-ES"/>
        </a:p>
      </dgm:t>
    </dgm:pt>
    <dgm:pt modelId="{7CDB95BB-9F92-43A4-9476-A39B1BAE0510}" type="pres">
      <dgm:prSet presAssocID="{B2B649A5-9572-4866-BF90-1562C6BB8863}" presName="vSp2" presStyleCnt="0"/>
      <dgm:spPr/>
    </dgm:pt>
    <dgm:pt modelId="{A0CAFB1B-FAF5-48BC-9B90-18978BD58BB4}" type="pres">
      <dgm:prSet presAssocID="{B2B649A5-9572-4866-BF90-1562C6BB8863}" presName="sibTrans" presStyleCnt="0"/>
      <dgm:spPr/>
    </dgm:pt>
    <dgm:pt modelId="{27BD9F9E-9974-4B76-86FE-CC6602954CA8}" type="pres">
      <dgm:prSet presAssocID="{B28CDEA8-97A1-45AE-9DB9-BD727B10A770}" presName="compositeNode" presStyleCnt="0">
        <dgm:presLayoutVars>
          <dgm:bulletEnabled val="1"/>
        </dgm:presLayoutVars>
      </dgm:prSet>
      <dgm:spPr/>
    </dgm:pt>
    <dgm:pt modelId="{CD785FCC-32AC-41C9-8D60-B07981A955E5}" type="pres">
      <dgm:prSet presAssocID="{B28CDEA8-97A1-45AE-9DB9-BD727B10A770}" presName="bgRect" presStyleLbl="node1" presStyleIdx="1" presStyleCnt="3"/>
      <dgm:spPr/>
      <dgm:t>
        <a:bodyPr/>
        <a:lstStyle/>
        <a:p>
          <a:endParaRPr lang="es-ES"/>
        </a:p>
      </dgm:t>
    </dgm:pt>
    <dgm:pt modelId="{0013F459-76C1-4176-85F9-27B18973985C}" type="pres">
      <dgm:prSet presAssocID="{B28CDEA8-97A1-45AE-9DB9-BD727B10A770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BD3791-77FA-4B7A-AA0F-19C24B7A9663}" type="pres">
      <dgm:prSet presAssocID="{B28CDEA8-97A1-45AE-9DB9-BD727B10A770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59C88F-DD73-4839-891B-E315B7030313}" type="pres">
      <dgm:prSet presAssocID="{37BB4D74-DC6F-4DAF-8233-E52FF009E837}" presName="hSp" presStyleCnt="0"/>
      <dgm:spPr/>
    </dgm:pt>
    <dgm:pt modelId="{AD2AF658-1339-4191-9655-3A7EEDF88426}" type="pres">
      <dgm:prSet presAssocID="{37BB4D74-DC6F-4DAF-8233-E52FF009E837}" presName="vProcSp" presStyleCnt="0"/>
      <dgm:spPr/>
    </dgm:pt>
    <dgm:pt modelId="{D2C18C1E-C8F3-4A4C-A04B-7341B86B9BB8}" type="pres">
      <dgm:prSet presAssocID="{37BB4D74-DC6F-4DAF-8233-E52FF009E837}" presName="vSp1" presStyleCnt="0"/>
      <dgm:spPr/>
    </dgm:pt>
    <dgm:pt modelId="{5386D07A-03C5-42CF-A8E5-F981109F9B51}" type="pres">
      <dgm:prSet presAssocID="{37BB4D74-DC6F-4DAF-8233-E52FF009E837}" presName="simulatedConn" presStyleLbl="solidFgAcc1" presStyleIdx="1" presStyleCnt="2"/>
      <dgm:spPr>
        <a:solidFill>
          <a:schemeClr val="tx2"/>
        </a:solidFill>
      </dgm:spPr>
      <dgm:t>
        <a:bodyPr/>
        <a:lstStyle/>
        <a:p>
          <a:endParaRPr lang="es-ES"/>
        </a:p>
      </dgm:t>
    </dgm:pt>
    <dgm:pt modelId="{A8A04788-B951-4D62-87F8-D8D4F2F683C6}" type="pres">
      <dgm:prSet presAssocID="{37BB4D74-DC6F-4DAF-8233-E52FF009E837}" presName="vSp2" presStyleCnt="0"/>
      <dgm:spPr/>
    </dgm:pt>
    <dgm:pt modelId="{18EFB259-6893-41BB-BD16-66B3E15D98F6}" type="pres">
      <dgm:prSet presAssocID="{37BB4D74-DC6F-4DAF-8233-E52FF009E837}" presName="sibTrans" presStyleCnt="0"/>
      <dgm:spPr/>
    </dgm:pt>
    <dgm:pt modelId="{BD35933D-65F4-4976-9DA9-CDDFDBBF1843}" type="pres">
      <dgm:prSet presAssocID="{1AA46D79-ADD0-4577-B54C-2225FF6E3B8F}" presName="compositeNode" presStyleCnt="0">
        <dgm:presLayoutVars>
          <dgm:bulletEnabled val="1"/>
        </dgm:presLayoutVars>
      </dgm:prSet>
      <dgm:spPr/>
    </dgm:pt>
    <dgm:pt modelId="{67A9FD8D-CA25-40E1-920F-53F8AE3C46FB}" type="pres">
      <dgm:prSet presAssocID="{1AA46D79-ADD0-4577-B54C-2225FF6E3B8F}" presName="bgRect" presStyleLbl="node1" presStyleIdx="2" presStyleCnt="3"/>
      <dgm:spPr/>
      <dgm:t>
        <a:bodyPr/>
        <a:lstStyle/>
        <a:p>
          <a:endParaRPr lang="es-ES"/>
        </a:p>
      </dgm:t>
    </dgm:pt>
    <dgm:pt modelId="{7AF71789-0A4C-4BD1-9157-E8DC54E65614}" type="pres">
      <dgm:prSet presAssocID="{1AA46D79-ADD0-4577-B54C-2225FF6E3B8F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7F6999-5110-40BC-A4DF-CA5C36F6A306}" type="pres">
      <dgm:prSet presAssocID="{1AA46D79-ADD0-4577-B54C-2225FF6E3B8F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8F88511-5587-4866-99CC-E6F123BCA49C}" type="presOf" srcId="{1AA46D79-ADD0-4577-B54C-2225FF6E3B8F}" destId="{7AF71789-0A4C-4BD1-9157-E8DC54E65614}" srcOrd="1" destOrd="0" presId="urn:microsoft.com/office/officeart/2005/8/layout/hProcess7"/>
    <dgm:cxn modelId="{1A4E5AFC-58C1-4A96-AD97-D1B742FD85F8}" type="presOf" srcId="{B28CDEA8-97A1-45AE-9DB9-BD727B10A770}" destId="{CD785FCC-32AC-41C9-8D60-B07981A955E5}" srcOrd="0" destOrd="0" presId="urn:microsoft.com/office/officeart/2005/8/layout/hProcess7"/>
    <dgm:cxn modelId="{938DBC03-B582-40C2-921E-FFB596912CC9}" type="presOf" srcId="{1AA46D79-ADD0-4577-B54C-2225FF6E3B8F}" destId="{67A9FD8D-CA25-40E1-920F-53F8AE3C46FB}" srcOrd="0" destOrd="0" presId="urn:microsoft.com/office/officeart/2005/8/layout/hProcess7"/>
    <dgm:cxn modelId="{84B43FD0-B976-4044-A602-25E8CD040DD3}" srcId="{056674C5-FC44-42F9-AE71-1953A5E58087}" destId="{3F24C643-2F3B-4C76-8937-595D247DA50F}" srcOrd="0" destOrd="0" parTransId="{89F7693E-9691-4AF1-BAA7-BB9B5E0C339F}" sibTransId="{B2B649A5-9572-4866-BF90-1562C6BB8863}"/>
    <dgm:cxn modelId="{5A95B312-07A1-4E67-9E3F-830DB493D090}" type="presOf" srcId="{B28CDEA8-97A1-45AE-9DB9-BD727B10A770}" destId="{0013F459-76C1-4176-85F9-27B18973985C}" srcOrd="1" destOrd="0" presId="urn:microsoft.com/office/officeart/2005/8/layout/hProcess7"/>
    <dgm:cxn modelId="{52531723-B249-4153-B9E8-6EF9B43D982D}" srcId="{1AA46D79-ADD0-4577-B54C-2225FF6E3B8F}" destId="{E4909A82-8562-4659-AA48-B8DF0A857009}" srcOrd="0" destOrd="0" parTransId="{8A4D62C9-0635-4C39-A7F3-FF722AC5DD1E}" sibTransId="{7EBF6A82-AD37-4B82-A428-550A20BBF518}"/>
    <dgm:cxn modelId="{F0670874-0157-4959-9966-0BDBE8A76531}" type="presOf" srcId="{E4909A82-8562-4659-AA48-B8DF0A857009}" destId="{627F6999-5110-40BC-A4DF-CA5C36F6A306}" srcOrd="0" destOrd="0" presId="urn:microsoft.com/office/officeart/2005/8/layout/hProcess7"/>
    <dgm:cxn modelId="{99CD3C98-EE61-4DE4-8D28-63D4407CBF2C}" type="presOf" srcId="{3F24C643-2F3B-4C76-8937-595D247DA50F}" destId="{8CFD2EA7-F809-4D14-A226-0862E1247739}" srcOrd="0" destOrd="0" presId="urn:microsoft.com/office/officeart/2005/8/layout/hProcess7"/>
    <dgm:cxn modelId="{4395D930-E32B-49A1-83C6-C4F084ABCC1D}" srcId="{B28CDEA8-97A1-45AE-9DB9-BD727B10A770}" destId="{D6877463-CA29-40FB-856F-9EAD13862663}" srcOrd="0" destOrd="0" parTransId="{EBE2D944-20D2-48CD-8EE5-DFE5059F8B18}" sibTransId="{02A0810D-847C-4E05-9B40-338F4D9B6544}"/>
    <dgm:cxn modelId="{74EA1084-757E-465F-9C9A-B13DA9014CC7}" type="presOf" srcId="{A54C6DAE-9065-46C7-B51A-3D805A5CD63A}" destId="{B6A64DAB-7618-4456-886D-D63C4D6E3074}" srcOrd="0" destOrd="0" presId="urn:microsoft.com/office/officeart/2005/8/layout/hProcess7"/>
    <dgm:cxn modelId="{194562E8-75C3-4958-B146-4EA8E8B47EEC}" srcId="{056674C5-FC44-42F9-AE71-1953A5E58087}" destId="{B28CDEA8-97A1-45AE-9DB9-BD727B10A770}" srcOrd="1" destOrd="0" parTransId="{7217993B-B446-4AE6-947E-069C3EDF5EA1}" sibTransId="{37BB4D74-DC6F-4DAF-8233-E52FF009E837}"/>
    <dgm:cxn modelId="{19761360-E35E-46AB-A4BA-F60F6F4FE96A}" type="presOf" srcId="{056674C5-FC44-42F9-AE71-1953A5E58087}" destId="{DDB81D69-A306-4C8F-AE84-12D7EDDED85F}" srcOrd="0" destOrd="0" presId="urn:microsoft.com/office/officeart/2005/8/layout/hProcess7"/>
    <dgm:cxn modelId="{7C318108-3C33-4B1C-B80C-1C0CE7906284}" srcId="{056674C5-FC44-42F9-AE71-1953A5E58087}" destId="{1AA46D79-ADD0-4577-B54C-2225FF6E3B8F}" srcOrd="2" destOrd="0" parTransId="{E50645B3-AEE9-4294-80F4-54BB63B16ED6}" sibTransId="{E7674D0E-43FD-4527-9C08-FDCBD4311453}"/>
    <dgm:cxn modelId="{39EDEBB7-FE44-4D45-B463-5705F61A195C}" type="presOf" srcId="{3F24C643-2F3B-4C76-8937-595D247DA50F}" destId="{52DA71BC-6CE3-489C-9D67-96D3F4DA7B76}" srcOrd="1" destOrd="0" presId="urn:microsoft.com/office/officeart/2005/8/layout/hProcess7"/>
    <dgm:cxn modelId="{F15DE41A-D3A5-48B0-BEE5-FBA4FD759159}" srcId="{3F24C643-2F3B-4C76-8937-595D247DA50F}" destId="{A54C6DAE-9065-46C7-B51A-3D805A5CD63A}" srcOrd="0" destOrd="0" parTransId="{E86F970E-C386-4785-90E9-9F01419D7AC8}" sibTransId="{956F19E3-F4E0-4A01-9C71-12D25CA8441B}"/>
    <dgm:cxn modelId="{1495434E-D7E6-4A34-BCA4-F6D72BD11A6F}" type="presOf" srcId="{D6877463-CA29-40FB-856F-9EAD13862663}" destId="{BDBD3791-77FA-4B7A-AA0F-19C24B7A9663}" srcOrd="0" destOrd="0" presId="urn:microsoft.com/office/officeart/2005/8/layout/hProcess7"/>
    <dgm:cxn modelId="{5A3F6847-2FFD-404D-9CD5-A54A39FC4E31}" type="presParOf" srcId="{DDB81D69-A306-4C8F-AE84-12D7EDDED85F}" destId="{DF0C7F75-55CF-4240-BA1B-78EE57272AE7}" srcOrd="0" destOrd="0" presId="urn:microsoft.com/office/officeart/2005/8/layout/hProcess7"/>
    <dgm:cxn modelId="{E4E885FF-B3F5-4F61-9E15-E60C073A058D}" type="presParOf" srcId="{DF0C7F75-55CF-4240-BA1B-78EE57272AE7}" destId="{8CFD2EA7-F809-4D14-A226-0862E1247739}" srcOrd="0" destOrd="0" presId="urn:microsoft.com/office/officeart/2005/8/layout/hProcess7"/>
    <dgm:cxn modelId="{0EE302DC-65D5-4C01-BC4F-1C4A3D606A5B}" type="presParOf" srcId="{DF0C7F75-55CF-4240-BA1B-78EE57272AE7}" destId="{52DA71BC-6CE3-489C-9D67-96D3F4DA7B76}" srcOrd="1" destOrd="0" presId="urn:microsoft.com/office/officeart/2005/8/layout/hProcess7"/>
    <dgm:cxn modelId="{C600EC84-8D96-41D1-A8BE-1A2E5EE61BDF}" type="presParOf" srcId="{DF0C7F75-55CF-4240-BA1B-78EE57272AE7}" destId="{B6A64DAB-7618-4456-886D-D63C4D6E3074}" srcOrd="2" destOrd="0" presId="urn:microsoft.com/office/officeart/2005/8/layout/hProcess7"/>
    <dgm:cxn modelId="{D1C68F63-6AE1-49D8-9E28-410E1D463AD1}" type="presParOf" srcId="{DDB81D69-A306-4C8F-AE84-12D7EDDED85F}" destId="{7F1DEDE1-3916-493C-B919-BE00735F9E54}" srcOrd="1" destOrd="0" presId="urn:microsoft.com/office/officeart/2005/8/layout/hProcess7"/>
    <dgm:cxn modelId="{F97BAC91-EB9B-493F-9616-6902077F0E54}" type="presParOf" srcId="{DDB81D69-A306-4C8F-AE84-12D7EDDED85F}" destId="{899B210C-F014-42C9-A884-7A159A5540BE}" srcOrd="2" destOrd="0" presId="urn:microsoft.com/office/officeart/2005/8/layout/hProcess7"/>
    <dgm:cxn modelId="{2534141B-86FB-4272-80FF-5F40C794EE9F}" type="presParOf" srcId="{899B210C-F014-42C9-A884-7A159A5540BE}" destId="{CA2523DF-40C2-43DE-96C2-B574F0158451}" srcOrd="0" destOrd="0" presId="urn:microsoft.com/office/officeart/2005/8/layout/hProcess7"/>
    <dgm:cxn modelId="{E60A3F11-3430-44C1-8210-1102C3A8E2E2}" type="presParOf" srcId="{899B210C-F014-42C9-A884-7A159A5540BE}" destId="{4E84E429-6884-4272-8F65-ACCC705F094C}" srcOrd="1" destOrd="0" presId="urn:microsoft.com/office/officeart/2005/8/layout/hProcess7"/>
    <dgm:cxn modelId="{7A990216-AA8C-4A8A-A488-3CC0326D1B77}" type="presParOf" srcId="{899B210C-F014-42C9-A884-7A159A5540BE}" destId="{7CDB95BB-9F92-43A4-9476-A39B1BAE0510}" srcOrd="2" destOrd="0" presId="urn:microsoft.com/office/officeart/2005/8/layout/hProcess7"/>
    <dgm:cxn modelId="{DAB97A98-720F-4E3E-AE28-4B2074A54030}" type="presParOf" srcId="{DDB81D69-A306-4C8F-AE84-12D7EDDED85F}" destId="{A0CAFB1B-FAF5-48BC-9B90-18978BD58BB4}" srcOrd="3" destOrd="0" presId="urn:microsoft.com/office/officeart/2005/8/layout/hProcess7"/>
    <dgm:cxn modelId="{F4F46F28-76E1-4D5B-ABFC-FCD12E27BD37}" type="presParOf" srcId="{DDB81D69-A306-4C8F-AE84-12D7EDDED85F}" destId="{27BD9F9E-9974-4B76-86FE-CC6602954CA8}" srcOrd="4" destOrd="0" presId="urn:microsoft.com/office/officeart/2005/8/layout/hProcess7"/>
    <dgm:cxn modelId="{71662532-1AB2-421E-8B9C-09F4F27B1FC6}" type="presParOf" srcId="{27BD9F9E-9974-4B76-86FE-CC6602954CA8}" destId="{CD785FCC-32AC-41C9-8D60-B07981A955E5}" srcOrd="0" destOrd="0" presId="urn:microsoft.com/office/officeart/2005/8/layout/hProcess7"/>
    <dgm:cxn modelId="{7A2B98AC-36A2-48C0-9D81-41D89DBC68E8}" type="presParOf" srcId="{27BD9F9E-9974-4B76-86FE-CC6602954CA8}" destId="{0013F459-76C1-4176-85F9-27B18973985C}" srcOrd="1" destOrd="0" presId="urn:microsoft.com/office/officeart/2005/8/layout/hProcess7"/>
    <dgm:cxn modelId="{3306C05C-C717-44D9-8AE6-E33289D5EA48}" type="presParOf" srcId="{27BD9F9E-9974-4B76-86FE-CC6602954CA8}" destId="{BDBD3791-77FA-4B7A-AA0F-19C24B7A9663}" srcOrd="2" destOrd="0" presId="urn:microsoft.com/office/officeart/2005/8/layout/hProcess7"/>
    <dgm:cxn modelId="{0A96C7D2-F490-4044-B427-F8FC9E5793C0}" type="presParOf" srcId="{DDB81D69-A306-4C8F-AE84-12D7EDDED85F}" destId="{0759C88F-DD73-4839-891B-E315B7030313}" srcOrd="5" destOrd="0" presId="urn:microsoft.com/office/officeart/2005/8/layout/hProcess7"/>
    <dgm:cxn modelId="{D765547B-3B07-4956-A798-A6889E13F924}" type="presParOf" srcId="{DDB81D69-A306-4C8F-AE84-12D7EDDED85F}" destId="{AD2AF658-1339-4191-9655-3A7EEDF88426}" srcOrd="6" destOrd="0" presId="urn:microsoft.com/office/officeart/2005/8/layout/hProcess7"/>
    <dgm:cxn modelId="{D0F675E7-7E0D-4CC7-B7E0-155BAD16A954}" type="presParOf" srcId="{AD2AF658-1339-4191-9655-3A7EEDF88426}" destId="{D2C18C1E-C8F3-4A4C-A04B-7341B86B9BB8}" srcOrd="0" destOrd="0" presId="urn:microsoft.com/office/officeart/2005/8/layout/hProcess7"/>
    <dgm:cxn modelId="{42CB6BCA-187D-4706-99EF-DA4D9D3E506B}" type="presParOf" srcId="{AD2AF658-1339-4191-9655-3A7EEDF88426}" destId="{5386D07A-03C5-42CF-A8E5-F981109F9B51}" srcOrd="1" destOrd="0" presId="urn:microsoft.com/office/officeart/2005/8/layout/hProcess7"/>
    <dgm:cxn modelId="{F7831871-45B3-4D79-8638-F3650553AC90}" type="presParOf" srcId="{AD2AF658-1339-4191-9655-3A7EEDF88426}" destId="{A8A04788-B951-4D62-87F8-D8D4F2F683C6}" srcOrd="2" destOrd="0" presId="urn:microsoft.com/office/officeart/2005/8/layout/hProcess7"/>
    <dgm:cxn modelId="{5F3E0D25-77CE-4645-B45D-D69E29BE5F0E}" type="presParOf" srcId="{DDB81D69-A306-4C8F-AE84-12D7EDDED85F}" destId="{18EFB259-6893-41BB-BD16-66B3E15D98F6}" srcOrd="7" destOrd="0" presId="urn:microsoft.com/office/officeart/2005/8/layout/hProcess7"/>
    <dgm:cxn modelId="{76C69E7E-8D72-4B40-B020-30CCAF194F9E}" type="presParOf" srcId="{DDB81D69-A306-4C8F-AE84-12D7EDDED85F}" destId="{BD35933D-65F4-4976-9DA9-CDDFDBBF1843}" srcOrd="8" destOrd="0" presId="urn:microsoft.com/office/officeart/2005/8/layout/hProcess7"/>
    <dgm:cxn modelId="{4BA3B0D9-1765-4724-A357-E0F6E9F73798}" type="presParOf" srcId="{BD35933D-65F4-4976-9DA9-CDDFDBBF1843}" destId="{67A9FD8D-CA25-40E1-920F-53F8AE3C46FB}" srcOrd="0" destOrd="0" presId="urn:microsoft.com/office/officeart/2005/8/layout/hProcess7"/>
    <dgm:cxn modelId="{68A67E18-D132-4107-8EEE-EC91A9ACB555}" type="presParOf" srcId="{BD35933D-65F4-4976-9DA9-CDDFDBBF1843}" destId="{7AF71789-0A4C-4BD1-9157-E8DC54E65614}" srcOrd="1" destOrd="0" presId="urn:microsoft.com/office/officeart/2005/8/layout/hProcess7"/>
    <dgm:cxn modelId="{AB1B8486-5CF6-448D-AB3D-E8619C7BE395}" type="presParOf" srcId="{BD35933D-65F4-4976-9DA9-CDDFDBBF1843}" destId="{627F6999-5110-40BC-A4DF-CA5C36F6A306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8C80CD-BC63-472A-B76D-5716A146F6A3}" type="doc">
      <dgm:prSet loTypeId="urn:microsoft.com/office/officeart/2005/8/layout/hList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E47E8142-A4E1-4B86-8B59-62F0CAC5DB67}">
      <dgm:prSet phldrT="[Texto]"/>
      <dgm:spPr>
        <a:xfrm>
          <a:off x="3521" y="57269"/>
          <a:ext cx="3433590" cy="1019038"/>
        </a:xfrm>
        <a:prstGeom prst="rect">
          <a:avLst/>
        </a:prstGeom>
        <a:solidFill>
          <a:srgbClr val="535353"/>
        </a:solidFill>
        <a:ln w="25400" cap="flat" cmpd="sng" algn="ctr">
          <a:solidFill>
            <a:srgbClr val="5B9BD5">
              <a:shade val="5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dirty="0" smtClean="0">
              <a:solidFill>
                <a:srgbClr val="FFFFFF"/>
              </a:solidFill>
              <a:latin typeface="Calibri"/>
              <a:ea typeface="+mn-ea"/>
              <a:cs typeface="Calibri"/>
            </a:rPr>
            <a:t>Certificaciones Habilitantes</a:t>
          </a:r>
          <a:endParaRPr lang="es-ES" dirty="0">
            <a:solidFill>
              <a:srgbClr val="FFFFFF"/>
            </a:solidFill>
            <a:latin typeface="Calibri"/>
            <a:ea typeface="+mn-ea"/>
            <a:cs typeface="Calibri"/>
          </a:endParaRPr>
        </a:p>
      </dgm:t>
    </dgm:pt>
    <dgm:pt modelId="{51759065-0B87-4DF1-AC9B-D1BFAC4BA19E}" type="parTrans" cxnId="{F890F39B-54C7-469A-8754-AC36A9CEAF44}">
      <dgm:prSet/>
      <dgm:spPr/>
      <dgm:t>
        <a:bodyPr/>
        <a:lstStyle/>
        <a:p>
          <a:endParaRPr lang="es-ES"/>
        </a:p>
      </dgm:t>
    </dgm:pt>
    <dgm:pt modelId="{1332F501-161A-4674-822B-A6DC08D5E3A0}" type="sibTrans" cxnId="{F890F39B-54C7-469A-8754-AC36A9CEAF44}">
      <dgm:prSet/>
      <dgm:spPr/>
      <dgm:t>
        <a:bodyPr/>
        <a:lstStyle/>
        <a:p>
          <a:endParaRPr lang="es-ES"/>
        </a:p>
      </dgm:t>
    </dgm:pt>
    <dgm:pt modelId="{C77E7DAC-1F8A-4C07-B76A-C01C73978D54}">
      <dgm:prSet phldrT="[Texto]" custT="1"/>
      <dgm:spPr>
        <a:xfrm>
          <a:off x="3521" y="1076308"/>
          <a:ext cx="3433590" cy="3963093"/>
        </a:xfrm>
        <a:prstGeom prst="rect">
          <a:avLst/>
        </a:prstGeom>
        <a:solidFill>
          <a:srgbClr val="A7A7A7">
            <a:lumMod val="20000"/>
            <a:lumOff val="80000"/>
            <a:alpha val="90000"/>
          </a:srgbClr>
        </a:solidFill>
        <a:ln w="25400" cap="flat" cmpd="sng" algn="ctr">
          <a:solidFill>
            <a:srgbClr val="5B9BD5">
              <a:alpha val="90000"/>
              <a:tint val="55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24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Calibri"/>
            </a:rPr>
            <a:t>A la persona</a:t>
          </a:r>
          <a:r>
            <a:rPr lang="es-ES" sz="24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Calibri"/>
            </a:rPr>
            <a:t>:</a:t>
          </a:r>
          <a:endParaRPr lang="es-ES" sz="2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Calibri"/>
          </a:endParaRPr>
        </a:p>
      </dgm:t>
    </dgm:pt>
    <dgm:pt modelId="{3A91260C-40DB-477D-950B-0A6C1751D34D}" type="parTrans" cxnId="{5D1945F0-539A-416A-BD5D-9D3293ACD956}">
      <dgm:prSet/>
      <dgm:spPr/>
      <dgm:t>
        <a:bodyPr/>
        <a:lstStyle/>
        <a:p>
          <a:endParaRPr lang="es-ES"/>
        </a:p>
      </dgm:t>
    </dgm:pt>
    <dgm:pt modelId="{207A9D45-988C-447B-8B7F-9BB7B842C8FC}" type="sibTrans" cxnId="{5D1945F0-539A-416A-BD5D-9D3293ACD956}">
      <dgm:prSet/>
      <dgm:spPr/>
      <dgm:t>
        <a:bodyPr/>
        <a:lstStyle/>
        <a:p>
          <a:endParaRPr lang="es-ES"/>
        </a:p>
      </dgm:t>
    </dgm:pt>
    <dgm:pt modelId="{F0E85725-8F20-429F-8D2E-B85FF320ABE1}">
      <dgm:prSet phldrT="[Texto]" custT="1"/>
      <dgm:spPr>
        <a:xfrm>
          <a:off x="3521" y="1076308"/>
          <a:ext cx="3433590" cy="3963093"/>
        </a:xfrm>
        <a:prstGeom prst="rect">
          <a:avLst/>
        </a:prstGeom>
        <a:solidFill>
          <a:srgbClr val="A7A7A7">
            <a:lumMod val="20000"/>
            <a:lumOff val="80000"/>
            <a:alpha val="90000"/>
          </a:srgbClr>
        </a:solidFill>
        <a:ln w="25400" cap="flat" cmpd="sng" algn="ctr">
          <a:solidFill>
            <a:srgbClr val="5B9BD5">
              <a:alpha val="90000"/>
              <a:tint val="55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24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Calibri"/>
            </a:rPr>
            <a:t>A las empresas</a:t>
          </a:r>
          <a:r>
            <a:rPr lang="es-ES" sz="24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Calibri"/>
            </a:rPr>
            <a:t>:</a:t>
          </a:r>
          <a:endParaRPr lang="es-ES" sz="2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Calibri"/>
          </a:endParaRPr>
        </a:p>
      </dgm:t>
    </dgm:pt>
    <dgm:pt modelId="{F5C2240E-EC0B-4C9A-B4A7-DCD83BC60E13}" type="parTrans" cxnId="{D2A5163B-004C-4C8E-B3B8-1DB7963EB010}">
      <dgm:prSet/>
      <dgm:spPr/>
      <dgm:t>
        <a:bodyPr/>
        <a:lstStyle/>
        <a:p>
          <a:endParaRPr lang="es-ES"/>
        </a:p>
      </dgm:t>
    </dgm:pt>
    <dgm:pt modelId="{FE648FC7-7629-431A-A892-0277EE215FB4}" type="sibTrans" cxnId="{D2A5163B-004C-4C8E-B3B8-1DB7963EB010}">
      <dgm:prSet/>
      <dgm:spPr/>
      <dgm:t>
        <a:bodyPr/>
        <a:lstStyle/>
        <a:p>
          <a:endParaRPr lang="es-ES"/>
        </a:p>
      </dgm:t>
    </dgm:pt>
    <dgm:pt modelId="{89B613AA-F3B6-4D18-B69F-2434A019AF9E}">
      <dgm:prSet phldrT="[Texto]"/>
      <dgm:spPr>
        <a:xfrm>
          <a:off x="3917815" y="57269"/>
          <a:ext cx="3433590" cy="1019038"/>
        </a:xfrm>
        <a:prstGeom prst="rect">
          <a:avLst/>
        </a:prstGeom>
        <a:solidFill>
          <a:srgbClr val="5B9BD5">
            <a:lumMod val="50000"/>
          </a:srgbClr>
        </a:solidFill>
        <a:ln w="25400" cap="flat" cmpd="sng" algn="ctr">
          <a:solidFill>
            <a:srgbClr val="5B9BD5">
              <a:shade val="50000"/>
              <a:hueOff val="222839"/>
              <a:satOff val="5970"/>
              <a:lumOff val="26302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dirty="0" smtClean="0">
              <a:solidFill>
                <a:srgbClr val="FFFFFF"/>
              </a:solidFill>
              <a:latin typeface="Calibri"/>
              <a:ea typeface="+mn-ea"/>
              <a:cs typeface="Calibri"/>
            </a:rPr>
            <a:t>Articulación con Políticas Públicas</a:t>
          </a:r>
          <a:endParaRPr lang="es-ES" dirty="0">
            <a:solidFill>
              <a:srgbClr val="FFFFFF"/>
            </a:solidFill>
            <a:latin typeface="Calibri"/>
            <a:ea typeface="+mn-ea"/>
            <a:cs typeface="Calibri"/>
          </a:endParaRPr>
        </a:p>
      </dgm:t>
    </dgm:pt>
    <dgm:pt modelId="{8DA3DA09-59D2-4CB8-9E88-294D8EE87692}" type="parTrans" cxnId="{52969C84-D82D-4B56-A076-95790B552CCC}">
      <dgm:prSet/>
      <dgm:spPr/>
      <dgm:t>
        <a:bodyPr/>
        <a:lstStyle/>
        <a:p>
          <a:endParaRPr lang="es-ES"/>
        </a:p>
      </dgm:t>
    </dgm:pt>
    <dgm:pt modelId="{B2B8CAF4-E287-4EC9-9C04-480EC0655C8D}" type="sibTrans" cxnId="{52969C84-D82D-4B56-A076-95790B552CCC}">
      <dgm:prSet/>
      <dgm:spPr/>
      <dgm:t>
        <a:bodyPr/>
        <a:lstStyle/>
        <a:p>
          <a:endParaRPr lang="es-ES"/>
        </a:p>
      </dgm:t>
    </dgm:pt>
    <dgm:pt modelId="{EB1EB1A9-B705-4EE1-8E39-3151D0DD554E}">
      <dgm:prSet phldrT="[Texto]" custT="1"/>
      <dgm:spPr>
        <a:xfrm>
          <a:off x="3917815" y="1076308"/>
          <a:ext cx="3433590" cy="3963093"/>
        </a:xfrm>
        <a:prstGeom prst="rect">
          <a:avLst/>
        </a:prstGeom>
        <a:solidFill>
          <a:srgbClr val="A7A7A7">
            <a:lumMod val="20000"/>
            <a:lumOff val="80000"/>
            <a:alpha val="90000"/>
          </a:srgbClr>
        </a:solidFill>
        <a:ln w="25400" cap="flat" cmpd="sng" algn="ctr">
          <a:solidFill>
            <a:srgbClr val="5B9BD5">
              <a:alpha val="90000"/>
              <a:tint val="55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24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Calibri"/>
            </a:rPr>
            <a:t>Mesas de Capital Humano</a:t>
          </a:r>
          <a:r>
            <a:rPr lang="es-ES" sz="24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Calibri"/>
            </a:rPr>
            <a:t>:</a:t>
          </a:r>
          <a:endParaRPr lang="es-ES" sz="2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Calibri"/>
          </a:endParaRPr>
        </a:p>
      </dgm:t>
    </dgm:pt>
    <dgm:pt modelId="{A0247A53-A8E3-48D5-B7AE-1C2AAF76309D}" type="parTrans" cxnId="{A56722D2-5308-4A53-BA94-3EA129B72064}">
      <dgm:prSet/>
      <dgm:spPr/>
      <dgm:t>
        <a:bodyPr/>
        <a:lstStyle/>
        <a:p>
          <a:endParaRPr lang="es-ES"/>
        </a:p>
      </dgm:t>
    </dgm:pt>
    <dgm:pt modelId="{D42CA138-C888-489B-8119-422D38EA687B}" type="sibTrans" cxnId="{A56722D2-5308-4A53-BA94-3EA129B72064}">
      <dgm:prSet/>
      <dgm:spPr/>
      <dgm:t>
        <a:bodyPr/>
        <a:lstStyle/>
        <a:p>
          <a:endParaRPr lang="es-ES"/>
        </a:p>
      </dgm:t>
    </dgm:pt>
    <dgm:pt modelId="{39C5BF47-8359-4AAA-A3B6-A709CE6C35A6}">
      <dgm:prSet phldrT="[Texto]" custT="1"/>
      <dgm:spPr>
        <a:xfrm>
          <a:off x="3917815" y="1076308"/>
          <a:ext cx="3433590" cy="3963093"/>
        </a:xfrm>
        <a:prstGeom prst="rect">
          <a:avLst/>
        </a:prstGeom>
        <a:solidFill>
          <a:srgbClr val="A7A7A7">
            <a:lumMod val="20000"/>
            <a:lumOff val="80000"/>
            <a:alpha val="90000"/>
          </a:srgbClr>
        </a:solidFill>
        <a:ln w="25400" cap="flat" cmpd="sng" algn="ctr">
          <a:solidFill>
            <a:srgbClr val="5B9BD5">
              <a:alpha val="90000"/>
              <a:tint val="55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24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Calibri"/>
            </a:rPr>
            <a:t>Acuerdo Público Privado de Electromovilidad</a:t>
          </a:r>
          <a:endParaRPr lang="es-ES" sz="2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Calibri"/>
          </a:endParaRPr>
        </a:p>
      </dgm:t>
    </dgm:pt>
    <dgm:pt modelId="{981A6EBC-1C63-4D9A-B7CE-9F4EBE77F977}" type="parTrans" cxnId="{530B2319-255D-4A7A-AB97-AB85764CA5CB}">
      <dgm:prSet/>
      <dgm:spPr/>
      <dgm:t>
        <a:bodyPr/>
        <a:lstStyle/>
        <a:p>
          <a:endParaRPr lang="es-ES"/>
        </a:p>
      </dgm:t>
    </dgm:pt>
    <dgm:pt modelId="{FBEAC06F-1D51-4806-AD4C-B23339921F6F}" type="sibTrans" cxnId="{530B2319-255D-4A7A-AB97-AB85764CA5CB}">
      <dgm:prSet/>
      <dgm:spPr/>
      <dgm:t>
        <a:bodyPr/>
        <a:lstStyle/>
        <a:p>
          <a:endParaRPr lang="es-ES"/>
        </a:p>
      </dgm:t>
    </dgm:pt>
    <dgm:pt modelId="{B77799F3-142E-47FF-9345-952D00694C39}">
      <dgm:prSet phldrT="[Texto]"/>
      <dgm:spPr>
        <a:xfrm>
          <a:off x="7832108" y="57269"/>
          <a:ext cx="3433590" cy="1019038"/>
        </a:xfrm>
        <a:prstGeom prst="rect">
          <a:avLst/>
        </a:prstGeom>
        <a:solidFill>
          <a:srgbClr val="00B0F0"/>
        </a:solidFill>
        <a:ln w="25400" cap="flat" cmpd="sng" algn="ctr">
          <a:solidFill>
            <a:srgbClr val="5B9BD5">
              <a:shade val="50000"/>
              <a:hueOff val="222839"/>
              <a:satOff val="5970"/>
              <a:lumOff val="26302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dirty="0" smtClean="0">
              <a:solidFill>
                <a:srgbClr val="FFFFFF"/>
              </a:solidFill>
              <a:latin typeface="Calibri"/>
              <a:ea typeface="+mn-ea"/>
              <a:cs typeface="Calibri"/>
            </a:rPr>
            <a:t>Sectores Productivos Estratégicos</a:t>
          </a:r>
          <a:endParaRPr lang="es-ES" dirty="0">
            <a:solidFill>
              <a:srgbClr val="FFFFFF"/>
            </a:solidFill>
            <a:latin typeface="Calibri"/>
            <a:ea typeface="+mn-ea"/>
            <a:cs typeface="Calibri"/>
          </a:endParaRPr>
        </a:p>
      </dgm:t>
    </dgm:pt>
    <dgm:pt modelId="{EBCDA2D2-C526-4347-959C-9E7892A0F6EF}" type="parTrans" cxnId="{3B8E3711-1F38-4552-8BC6-6C3E273D5B22}">
      <dgm:prSet/>
      <dgm:spPr/>
      <dgm:t>
        <a:bodyPr/>
        <a:lstStyle/>
        <a:p>
          <a:endParaRPr lang="es-ES"/>
        </a:p>
      </dgm:t>
    </dgm:pt>
    <dgm:pt modelId="{B0A2FE7E-EF2F-4274-9D71-F175FF471273}" type="sibTrans" cxnId="{3B8E3711-1F38-4552-8BC6-6C3E273D5B22}">
      <dgm:prSet/>
      <dgm:spPr/>
      <dgm:t>
        <a:bodyPr/>
        <a:lstStyle/>
        <a:p>
          <a:endParaRPr lang="es-ES"/>
        </a:p>
      </dgm:t>
    </dgm:pt>
    <dgm:pt modelId="{5A9D6A4C-8C27-44D1-9C4D-6B1B0CA838C7}">
      <dgm:prSet phldrT="[Texto]" custT="1"/>
      <dgm:spPr>
        <a:xfrm>
          <a:off x="7832108" y="1076308"/>
          <a:ext cx="3433590" cy="3963093"/>
        </a:xfrm>
        <a:prstGeom prst="rect">
          <a:avLst/>
        </a:prstGeom>
        <a:solidFill>
          <a:srgbClr val="A7A7A7">
            <a:lumMod val="20000"/>
            <a:lumOff val="80000"/>
            <a:alpha val="90000"/>
          </a:srgbClr>
        </a:solidFill>
        <a:ln w="25400" cap="flat" cmpd="sng" algn="ctr">
          <a:solidFill>
            <a:srgbClr val="5B9BD5">
              <a:alpha val="90000"/>
              <a:tint val="55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24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Calibri"/>
            </a:rPr>
            <a:t>Construcción</a:t>
          </a:r>
          <a:endParaRPr lang="es-ES" sz="2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Calibri"/>
          </a:endParaRPr>
        </a:p>
      </dgm:t>
    </dgm:pt>
    <dgm:pt modelId="{89D2BE13-2780-4E36-A975-F94B1B7D7738}" type="parTrans" cxnId="{4FC6E1CD-9BEE-41F7-969B-57050E8C1186}">
      <dgm:prSet/>
      <dgm:spPr/>
      <dgm:t>
        <a:bodyPr/>
        <a:lstStyle/>
        <a:p>
          <a:endParaRPr lang="es-ES"/>
        </a:p>
      </dgm:t>
    </dgm:pt>
    <dgm:pt modelId="{4E453A57-263D-41C1-9F8C-831021D95AFD}" type="sibTrans" cxnId="{4FC6E1CD-9BEE-41F7-969B-57050E8C1186}">
      <dgm:prSet/>
      <dgm:spPr/>
      <dgm:t>
        <a:bodyPr/>
        <a:lstStyle/>
        <a:p>
          <a:endParaRPr lang="es-ES"/>
        </a:p>
      </dgm:t>
    </dgm:pt>
    <dgm:pt modelId="{976825C5-F938-4C1C-B267-5CFA3DA795D0}">
      <dgm:prSet phldrT="[Texto]" custT="1"/>
      <dgm:spPr>
        <a:xfrm>
          <a:off x="7832108" y="1076308"/>
          <a:ext cx="3433590" cy="3963093"/>
        </a:xfrm>
        <a:prstGeom prst="rect">
          <a:avLst/>
        </a:prstGeom>
        <a:solidFill>
          <a:srgbClr val="A7A7A7">
            <a:lumMod val="20000"/>
            <a:lumOff val="80000"/>
            <a:alpha val="90000"/>
          </a:srgbClr>
        </a:solidFill>
        <a:ln w="25400" cap="flat" cmpd="sng" algn="ctr">
          <a:solidFill>
            <a:srgbClr val="5B9BD5">
              <a:alpha val="90000"/>
              <a:tint val="55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24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Calibri"/>
            </a:rPr>
            <a:t>Comercio</a:t>
          </a:r>
          <a:endParaRPr lang="es-ES" sz="2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Calibri"/>
          </a:endParaRPr>
        </a:p>
      </dgm:t>
    </dgm:pt>
    <dgm:pt modelId="{C31FAD96-DBB0-4A1D-8003-4D7A4E221DFC}" type="parTrans" cxnId="{71C4DD2A-AAAC-44BF-AF96-07DF992195A3}">
      <dgm:prSet/>
      <dgm:spPr/>
      <dgm:t>
        <a:bodyPr/>
        <a:lstStyle/>
        <a:p>
          <a:endParaRPr lang="es-ES"/>
        </a:p>
      </dgm:t>
    </dgm:pt>
    <dgm:pt modelId="{2EBB40CD-A69C-4531-ACAC-9B16C693E893}" type="sibTrans" cxnId="{71C4DD2A-AAAC-44BF-AF96-07DF992195A3}">
      <dgm:prSet/>
      <dgm:spPr/>
      <dgm:t>
        <a:bodyPr/>
        <a:lstStyle/>
        <a:p>
          <a:endParaRPr lang="es-ES"/>
        </a:p>
      </dgm:t>
    </dgm:pt>
    <dgm:pt modelId="{41A717B5-7BB2-41CF-8C0F-72ECDCF5548A}">
      <dgm:prSet phldrT="[Texto]" custT="1"/>
      <dgm:spPr>
        <a:xfrm>
          <a:off x="3521" y="1076308"/>
          <a:ext cx="3433590" cy="3963093"/>
        </a:xfrm>
        <a:prstGeom prst="rect">
          <a:avLst/>
        </a:prstGeom>
        <a:solidFill>
          <a:srgbClr val="A7A7A7">
            <a:lumMod val="20000"/>
            <a:lumOff val="80000"/>
            <a:alpha val="90000"/>
          </a:srgbClr>
        </a:solidFill>
        <a:ln w="25400" cap="flat" cmpd="sng" algn="ctr">
          <a:solidFill>
            <a:srgbClr val="5B9BD5">
              <a:alpha val="90000"/>
              <a:tint val="55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20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Calibri"/>
            </a:rPr>
            <a:t>Instaladores SEC</a:t>
          </a:r>
          <a:endParaRPr lang="es-ES" sz="20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Calibri"/>
          </a:endParaRPr>
        </a:p>
      </dgm:t>
    </dgm:pt>
    <dgm:pt modelId="{66E32653-9AA3-4EB9-9FA5-6E8CF8344124}" type="parTrans" cxnId="{2E45942E-19D0-4CF5-9A6E-CB9E3725FB38}">
      <dgm:prSet/>
      <dgm:spPr/>
      <dgm:t>
        <a:bodyPr/>
        <a:lstStyle/>
        <a:p>
          <a:endParaRPr lang="es-ES"/>
        </a:p>
      </dgm:t>
    </dgm:pt>
    <dgm:pt modelId="{54218565-EA31-466D-9F12-F50501CD8B19}" type="sibTrans" cxnId="{2E45942E-19D0-4CF5-9A6E-CB9E3725FB38}">
      <dgm:prSet/>
      <dgm:spPr/>
      <dgm:t>
        <a:bodyPr/>
        <a:lstStyle/>
        <a:p>
          <a:endParaRPr lang="es-ES"/>
        </a:p>
      </dgm:t>
    </dgm:pt>
    <dgm:pt modelId="{9EE62BFF-CF0C-46CA-AFD0-576068738B98}">
      <dgm:prSet phldrT="[Texto]" custT="1"/>
      <dgm:spPr>
        <a:xfrm>
          <a:off x="3521" y="1076308"/>
          <a:ext cx="3433590" cy="3963093"/>
        </a:xfrm>
        <a:prstGeom prst="rect">
          <a:avLst/>
        </a:prstGeom>
        <a:solidFill>
          <a:srgbClr val="A7A7A7">
            <a:lumMod val="20000"/>
            <a:lumOff val="80000"/>
            <a:alpha val="90000"/>
          </a:srgbClr>
        </a:solidFill>
        <a:ln w="25400" cap="flat" cmpd="sng" algn="ctr">
          <a:solidFill>
            <a:srgbClr val="5B9BD5">
              <a:alpha val="90000"/>
              <a:tint val="55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20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Calibri"/>
            </a:rPr>
            <a:t>Recicladores de Base</a:t>
          </a:r>
          <a:endParaRPr lang="es-ES" sz="20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Calibri"/>
          </a:endParaRPr>
        </a:p>
      </dgm:t>
    </dgm:pt>
    <dgm:pt modelId="{2DB7AC44-01FE-493D-BA9F-1DE31E8239EF}" type="parTrans" cxnId="{7B1341C9-90D4-4AF4-8B33-93075364643E}">
      <dgm:prSet/>
      <dgm:spPr/>
      <dgm:t>
        <a:bodyPr/>
        <a:lstStyle/>
        <a:p>
          <a:endParaRPr lang="es-ES"/>
        </a:p>
      </dgm:t>
    </dgm:pt>
    <dgm:pt modelId="{39633359-0E81-4970-AD2C-5489F7F4A4AB}" type="sibTrans" cxnId="{7B1341C9-90D4-4AF4-8B33-93075364643E}">
      <dgm:prSet/>
      <dgm:spPr/>
      <dgm:t>
        <a:bodyPr/>
        <a:lstStyle/>
        <a:p>
          <a:endParaRPr lang="es-ES"/>
        </a:p>
      </dgm:t>
    </dgm:pt>
    <dgm:pt modelId="{0E12E945-79B7-45EA-B8C2-B032800F6699}">
      <dgm:prSet phldrT="[Texto]" custT="1"/>
      <dgm:spPr>
        <a:xfrm>
          <a:off x="3521" y="1076308"/>
          <a:ext cx="3433590" cy="3963093"/>
        </a:xfrm>
        <a:prstGeom prst="rect">
          <a:avLst/>
        </a:prstGeom>
        <a:solidFill>
          <a:srgbClr val="A7A7A7">
            <a:lumMod val="20000"/>
            <a:lumOff val="80000"/>
            <a:alpha val="90000"/>
          </a:srgbClr>
        </a:solidFill>
        <a:ln w="25400" cap="flat" cmpd="sng" algn="ctr">
          <a:solidFill>
            <a:srgbClr val="5B9BD5">
              <a:alpha val="90000"/>
              <a:tint val="55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20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Calibri"/>
            </a:rPr>
            <a:t>Manipuladoras de Alimentos (JUNAEB)</a:t>
          </a:r>
          <a:endParaRPr lang="es-ES" sz="20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Calibri"/>
          </a:endParaRPr>
        </a:p>
      </dgm:t>
    </dgm:pt>
    <dgm:pt modelId="{6C4E53C5-8B7F-4F35-8E43-BBCE5106F9BD}" type="parTrans" cxnId="{B70AF1B0-BFE5-460E-A556-4D309E5B0D04}">
      <dgm:prSet/>
      <dgm:spPr/>
      <dgm:t>
        <a:bodyPr/>
        <a:lstStyle/>
        <a:p>
          <a:endParaRPr lang="es-ES"/>
        </a:p>
      </dgm:t>
    </dgm:pt>
    <dgm:pt modelId="{EC36F900-5139-4907-A8BD-01E285DA5603}" type="sibTrans" cxnId="{B70AF1B0-BFE5-460E-A556-4D309E5B0D04}">
      <dgm:prSet/>
      <dgm:spPr/>
      <dgm:t>
        <a:bodyPr/>
        <a:lstStyle/>
        <a:p>
          <a:endParaRPr lang="es-ES"/>
        </a:p>
      </dgm:t>
    </dgm:pt>
    <dgm:pt modelId="{E07FBC04-7C66-4F6E-BF22-E9602A20915B}">
      <dgm:prSet phldrT="[Texto]" custT="1"/>
      <dgm:spPr>
        <a:xfrm>
          <a:off x="3521" y="1076308"/>
          <a:ext cx="3433590" cy="3963093"/>
        </a:xfrm>
        <a:prstGeom prst="rect">
          <a:avLst/>
        </a:prstGeom>
        <a:solidFill>
          <a:srgbClr val="A7A7A7">
            <a:lumMod val="20000"/>
            <a:lumOff val="80000"/>
            <a:alpha val="90000"/>
          </a:srgbClr>
        </a:solidFill>
        <a:ln w="25400" cap="flat" cmpd="sng" algn="ctr">
          <a:solidFill>
            <a:srgbClr val="5B9BD5">
              <a:alpha val="90000"/>
              <a:tint val="55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20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Calibri"/>
            </a:rPr>
            <a:t>Instaladores / Mantenedores ascensores (MINVU)</a:t>
          </a:r>
          <a:endParaRPr lang="es-ES" sz="20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Calibri"/>
          </a:endParaRPr>
        </a:p>
      </dgm:t>
    </dgm:pt>
    <dgm:pt modelId="{ECB00F26-B899-497B-933E-8EFEA46A5699}" type="parTrans" cxnId="{2391FC80-6F1C-49C2-888C-7B0A22B95A49}">
      <dgm:prSet/>
      <dgm:spPr/>
      <dgm:t>
        <a:bodyPr/>
        <a:lstStyle/>
        <a:p>
          <a:endParaRPr lang="es-ES"/>
        </a:p>
      </dgm:t>
    </dgm:pt>
    <dgm:pt modelId="{39A50886-1293-4536-8946-5FF3CFFF473B}" type="sibTrans" cxnId="{2391FC80-6F1C-49C2-888C-7B0A22B95A49}">
      <dgm:prSet/>
      <dgm:spPr/>
      <dgm:t>
        <a:bodyPr/>
        <a:lstStyle/>
        <a:p>
          <a:endParaRPr lang="es-ES"/>
        </a:p>
      </dgm:t>
    </dgm:pt>
    <dgm:pt modelId="{72F7FEFD-3D88-4B83-8F41-CA18B01E2527}">
      <dgm:prSet phldrT="[Texto]" custT="1"/>
      <dgm:spPr>
        <a:xfrm>
          <a:off x="3917815" y="1076308"/>
          <a:ext cx="3433590" cy="3963093"/>
        </a:xfrm>
        <a:prstGeom prst="rect">
          <a:avLst/>
        </a:prstGeom>
        <a:solidFill>
          <a:srgbClr val="A7A7A7">
            <a:lumMod val="20000"/>
            <a:lumOff val="80000"/>
            <a:alpha val="90000"/>
          </a:srgbClr>
        </a:solidFill>
        <a:ln w="25400" cap="flat" cmpd="sng" algn="ctr">
          <a:solidFill>
            <a:srgbClr val="5B9BD5">
              <a:alpha val="90000"/>
              <a:tint val="55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20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Calibri"/>
            </a:rPr>
            <a:t>Energía</a:t>
          </a:r>
          <a:endParaRPr lang="es-ES" sz="20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Calibri"/>
          </a:endParaRPr>
        </a:p>
      </dgm:t>
    </dgm:pt>
    <dgm:pt modelId="{961E19F3-3786-4A85-A2E9-C4C9300365B6}" type="parTrans" cxnId="{7FD6D856-86DC-4B14-AA23-633F274974A3}">
      <dgm:prSet/>
      <dgm:spPr/>
      <dgm:t>
        <a:bodyPr/>
        <a:lstStyle/>
        <a:p>
          <a:endParaRPr lang="es-ES"/>
        </a:p>
      </dgm:t>
    </dgm:pt>
    <dgm:pt modelId="{4F1FA6AD-601D-4724-BE4E-9839B7B0F957}" type="sibTrans" cxnId="{7FD6D856-86DC-4B14-AA23-633F274974A3}">
      <dgm:prSet/>
      <dgm:spPr/>
      <dgm:t>
        <a:bodyPr/>
        <a:lstStyle/>
        <a:p>
          <a:endParaRPr lang="es-ES"/>
        </a:p>
      </dgm:t>
    </dgm:pt>
    <dgm:pt modelId="{A2057658-21A0-456E-A727-657B46F67446}">
      <dgm:prSet phldrT="[Texto]" custT="1"/>
      <dgm:spPr>
        <a:xfrm>
          <a:off x="3917815" y="1076308"/>
          <a:ext cx="3433590" cy="3963093"/>
        </a:xfrm>
        <a:prstGeom prst="rect">
          <a:avLst/>
        </a:prstGeom>
        <a:solidFill>
          <a:srgbClr val="A7A7A7">
            <a:lumMod val="20000"/>
            <a:lumOff val="80000"/>
            <a:alpha val="90000"/>
          </a:srgbClr>
        </a:solidFill>
        <a:ln w="25400" cap="flat" cmpd="sng" algn="ctr">
          <a:solidFill>
            <a:srgbClr val="5B9BD5">
              <a:alpha val="90000"/>
              <a:tint val="55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20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Calibri"/>
            </a:rPr>
            <a:t>Turismo</a:t>
          </a:r>
          <a:endParaRPr lang="es-ES" sz="20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Calibri"/>
          </a:endParaRPr>
        </a:p>
      </dgm:t>
    </dgm:pt>
    <dgm:pt modelId="{747C9887-1E64-4827-A0BC-49C2516C457A}" type="parTrans" cxnId="{B95FF520-B2C9-49C9-90A7-39160312E13D}">
      <dgm:prSet/>
      <dgm:spPr/>
      <dgm:t>
        <a:bodyPr/>
        <a:lstStyle/>
        <a:p>
          <a:endParaRPr lang="es-ES"/>
        </a:p>
      </dgm:t>
    </dgm:pt>
    <dgm:pt modelId="{0F20C633-952B-4C07-A3AF-1CBDC8F86DFD}" type="sibTrans" cxnId="{B95FF520-B2C9-49C9-90A7-39160312E13D}">
      <dgm:prSet/>
      <dgm:spPr/>
      <dgm:t>
        <a:bodyPr/>
        <a:lstStyle/>
        <a:p>
          <a:endParaRPr lang="es-ES"/>
        </a:p>
      </dgm:t>
    </dgm:pt>
    <dgm:pt modelId="{FD498B90-571A-4567-B89B-77AF30B05758}">
      <dgm:prSet phldrT="[Texto]" custT="1"/>
      <dgm:spPr>
        <a:xfrm>
          <a:off x="7832108" y="1076308"/>
          <a:ext cx="3433590" cy="3963093"/>
        </a:xfrm>
        <a:prstGeom prst="rect">
          <a:avLst/>
        </a:prstGeom>
        <a:solidFill>
          <a:srgbClr val="A7A7A7">
            <a:lumMod val="20000"/>
            <a:lumOff val="80000"/>
            <a:alpha val="90000"/>
          </a:srgbClr>
        </a:solidFill>
        <a:ln w="25400" cap="flat" cmpd="sng" algn="ctr">
          <a:solidFill>
            <a:srgbClr val="5B9BD5">
              <a:alpha val="90000"/>
              <a:tint val="55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24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Calibri"/>
            </a:rPr>
            <a:t>Energía</a:t>
          </a:r>
          <a:endParaRPr lang="es-ES" sz="2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Calibri"/>
          </a:endParaRPr>
        </a:p>
      </dgm:t>
    </dgm:pt>
    <dgm:pt modelId="{D74E2FBD-9ECA-4898-A5D2-A105F3C9161E}" type="parTrans" cxnId="{43EEF88E-F26C-4B95-8AEC-53E99204BF42}">
      <dgm:prSet/>
      <dgm:spPr/>
      <dgm:t>
        <a:bodyPr/>
        <a:lstStyle/>
        <a:p>
          <a:endParaRPr lang="es-ES"/>
        </a:p>
      </dgm:t>
    </dgm:pt>
    <dgm:pt modelId="{DE428088-5C96-4155-9A00-FA280D2AA65A}" type="sibTrans" cxnId="{43EEF88E-F26C-4B95-8AEC-53E99204BF42}">
      <dgm:prSet/>
      <dgm:spPr/>
      <dgm:t>
        <a:bodyPr/>
        <a:lstStyle/>
        <a:p>
          <a:endParaRPr lang="es-ES"/>
        </a:p>
      </dgm:t>
    </dgm:pt>
    <dgm:pt modelId="{6635BFB4-4B5A-450D-960E-E0DCC4402DF5}">
      <dgm:prSet phldrT="[Texto]" custT="1"/>
      <dgm:spPr>
        <a:xfrm>
          <a:off x="7832108" y="1076308"/>
          <a:ext cx="3433590" cy="3963093"/>
        </a:xfrm>
        <a:prstGeom prst="rect">
          <a:avLst/>
        </a:prstGeom>
        <a:solidFill>
          <a:srgbClr val="A7A7A7">
            <a:lumMod val="20000"/>
            <a:lumOff val="80000"/>
            <a:alpha val="90000"/>
          </a:srgbClr>
        </a:solidFill>
        <a:ln w="25400" cap="flat" cmpd="sng" algn="ctr">
          <a:solidFill>
            <a:srgbClr val="5B9BD5">
              <a:alpha val="90000"/>
              <a:tint val="55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24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Calibri"/>
            </a:rPr>
            <a:t>Minería</a:t>
          </a:r>
          <a:endParaRPr lang="es-ES" sz="2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Calibri"/>
          </a:endParaRPr>
        </a:p>
      </dgm:t>
    </dgm:pt>
    <dgm:pt modelId="{33CEBF7F-518C-480C-A488-BF24E95D233C}" type="parTrans" cxnId="{E8CC9F9F-1E19-4D83-9122-C1FDCE910C21}">
      <dgm:prSet/>
      <dgm:spPr/>
      <dgm:t>
        <a:bodyPr/>
        <a:lstStyle/>
        <a:p>
          <a:endParaRPr lang="es-ES"/>
        </a:p>
      </dgm:t>
    </dgm:pt>
    <dgm:pt modelId="{479770BF-46EC-40D0-B655-8BCA5DDD321E}" type="sibTrans" cxnId="{E8CC9F9F-1E19-4D83-9122-C1FDCE910C21}">
      <dgm:prSet/>
      <dgm:spPr/>
      <dgm:t>
        <a:bodyPr/>
        <a:lstStyle/>
        <a:p>
          <a:endParaRPr lang="es-ES"/>
        </a:p>
      </dgm:t>
    </dgm:pt>
    <dgm:pt modelId="{9C20A08C-E0FE-42EC-A7A0-838D00BAC17F}">
      <dgm:prSet phldrT="[Texto]" custT="1"/>
      <dgm:spPr>
        <a:xfrm>
          <a:off x="7832108" y="1076308"/>
          <a:ext cx="3433590" cy="3963093"/>
        </a:xfrm>
        <a:prstGeom prst="rect">
          <a:avLst/>
        </a:prstGeom>
        <a:solidFill>
          <a:srgbClr val="A7A7A7">
            <a:lumMod val="20000"/>
            <a:lumOff val="80000"/>
            <a:alpha val="90000"/>
          </a:srgbClr>
        </a:solidFill>
        <a:ln w="25400" cap="flat" cmpd="sng" algn="ctr">
          <a:solidFill>
            <a:srgbClr val="5B9BD5">
              <a:alpha val="90000"/>
              <a:tint val="55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24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Calibri"/>
            </a:rPr>
            <a:t>Mantenimiento</a:t>
          </a:r>
          <a:endParaRPr lang="es-ES" sz="2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Calibri"/>
          </a:endParaRPr>
        </a:p>
      </dgm:t>
    </dgm:pt>
    <dgm:pt modelId="{3012B71C-E2CE-4174-9787-5106D27D9155}" type="parTrans" cxnId="{CA3CCF93-1710-4D86-80E3-A8E5916C0DF5}">
      <dgm:prSet/>
      <dgm:spPr/>
      <dgm:t>
        <a:bodyPr/>
        <a:lstStyle/>
        <a:p>
          <a:endParaRPr lang="es-ES"/>
        </a:p>
      </dgm:t>
    </dgm:pt>
    <dgm:pt modelId="{3EBD7C8D-2A34-48D8-9BAF-B4DFE1672302}" type="sibTrans" cxnId="{CA3CCF93-1710-4D86-80E3-A8E5916C0DF5}">
      <dgm:prSet/>
      <dgm:spPr/>
      <dgm:t>
        <a:bodyPr/>
        <a:lstStyle/>
        <a:p>
          <a:endParaRPr lang="es-ES"/>
        </a:p>
      </dgm:t>
    </dgm:pt>
    <dgm:pt modelId="{A7D8667D-E89C-4629-ABA5-8A304B4F7C69}">
      <dgm:prSet phldrT="[Texto]" custT="1"/>
      <dgm:spPr>
        <a:xfrm>
          <a:off x="7832108" y="1076308"/>
          <a:ext cx="3433590" cy="3963093"/>
        </a:xfrm>
        <a:prstGeom prst="rect">
          <a:avLst/>
        </a:prstGeom>
        <a:solidFill>
          <a:srgbClr val="A7A7A7">
            <a:lumMod val="20000"/>
            <a:lumOff val="80000"/>
            <a:alpha val="90000"/>
          </a:srgbClr>
        </a:solidFill>
        <a:ln w="25400" cap="flat" cmpd="sng" algn="ctr">
          <a:solidFill>
            <a:srgbClr val="5B9BD5">
              <a:alpha val="90000"/>
              <a:tint val="55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24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Calibri"/>
            </a:rPr>
            <a:t>Turismo</a:t>
          </a:r>
          <a:endParaRPr lang="es-ES" sz="2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Calibri"/>
          </a:endParaRPr>
        </a:p>
      </dgm:t>
    </dgm:pt>
    <dgm:pt modelId="{4CCBEBD2-F273-4C77-96EB-164B9FAE6F76}" type="parTrans" cxnId="{A3E30E57-1CC2-41EB-A1EB-BD30EE474252}">
      <dgm:prSet/>
      <dgm:spPr/>
      <dgm:t>
        <a:bodyPr/>
        <a:lstStyle/>
        <a:p>
          <a:endParaRPr lang="es-ES"/>
        </a:p>
      </dgm:t>
    </dgm:pt>
    <dgm:pt modelId="{94A71C7E-34C7-466A-A331-6EB20AC981F9}" type="sibTrans" cxnId="{A3E30E57-1CC2-41EB-A1EB-BD30EE474252}">
      <dgm:prSet/>
      <dgm:spPr/>
      <dgm:t>
        <a:bodyPr/>
        <a:lstStyle/>
        <a:p>
          <a:endParaRPr lang="es-ES"/>
        </a:p>
      </dgm:t>
    </dgm:pt>
    <dgm:pt modelId="{CE1ED81F-D8B4-457F-9493-10E8B95B4B2B}">
      <dgm:prSet phldrT="[Texto]" custT="1"/>
      <dgm:spPr>
        <a:xfrm>
          <a:off x="7832108" y="1076308"/>
          <a:ext cx="3433590" cy="3963093"/>
        </a:xfrm>
        <a:prstGeom prst="rect">
          <a:avLst/>
        </a:prstGeom>
        <a:solidFill>
          <a:srgbClr val="A7A7A7">
            <a:lumMod val="20000"/>
            <a:lumOff val="80000"/>
            <a:alpha val="90000"/>
          </a:srgbClr>
        </a:solidFill>
        <a:ln w="25400" cap="flat" cmpd="sng" algn="ctr">
          <a:solidFill>
            <a:srgbClr val="5B9BD5">
              <a:alpha val="90000"/>
              <a:tint val="55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24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Calibri"/>
            </a:rPr>
            <a:t>Transporte y Logística</a:t>
          </a:r>
          <a:endParaRPr lang="es-ES" sz="2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Calibri"/>
          </a:endParaRPr>
        </a:p>
      </dgm:t>
    </dgm:pt>
    <dgm:pt modelId="{04FC76D2-A9AD-4821-B0E8-103AB93568BE}" type="parTrans" cxnId="{877128BE-FB59-4408-AE4A-41C9B3C9D64C}">
      <dgm:prSet/>
      <dgm:spPr/>
      <dgm:t>
        <a:bodyPr/>
        <a:lstStyle/>
        <a:p>
          <a:endParaRPr lang="es-ES"/>
        </a:p>
      </dgm:t>
    </dgm:pt>
    <dgm:pt modelId="{77E54FE8-3186-45A9-8124-FF5C5DA852EB}" type="sibTrans" cxnId="{877128BE-FB59-4408-AE4A-41C9B3C9D64C}">
      <dgm:prSet/>
      <dgm:spPr/>
      <dgm:t>
        <a:bodyPr/>
        <a:lstStyle/>
        <a:p>
          <a:endParaRPr lang="es-ES"/>
        </a:p>
      </dgm:t>
    </dgm:pt>
    <dgm:pt modelId="{84C769F6-0DD8-4164-A3E0-F926AF5811BD}">
      <dgm:prSet phldrT="[Texto]" custT="1"/>
      <dgm:spPr>
        <a:xfrm>
          <a:off x="3521" y="1076308"/>
          <a:ext cx="3433590" cy="3963093"/>
        </a:xfrm>
        <a:solidFill>
          <a:srgbClr val="A7A7A7">
            <a:lumMod val="20000"/>
            <a:lumOff val="80000"/>
            <a:alpha val="90000"/>
          </a:srgbClr>
        </a:solidFill>
        <a:ln w="25400" cap="flat" cmpd="sng" algn="ctr">
          <a:solidFill>
            <a:srgbClr val="5B9BD5">
              <a:alpha val="90000"/>
              <a:tint val="55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CL" sz="20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Calibri"/>
            </a:rPr>
            <a:t>Certificación en inclusión laboral (Ley N°21.275)</a:t>
          </a:r>
          <a:endParaRPr lang="es-ES" sz="20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Calibri"/>
          </a:endParaRPr>
        </a:p>
      </dgm:t>
    </dgm:pt>
    <dgm:pt modelId="{42529B5D-D8DE-4E5A-86F9-CFD3CC8B55F0}" type="parTrans" cxnId="{50E4927A-9BE6-4F29-9C48-9D1317CE028D}">
      <dgm:prSet/>
      <dgm:spPr/>
      <dgm:t>
        <a:bodyPr/>
        <a:lstStyle/>
        <a:p>
          <a:endParaRPr lang="es-ES"/>
        </a:p>
      </dgm:t>
    </dgm:pt>
    <dgm:pt modelId="{0865B96A-3D24-4857-839D-AFBC814F70A7}" type="sibTrans" cxnId="{50E4927A-9BE6-4F29-9C48-9D1317CE028D}">
      <dgm:prSet/>
      <dgm:spPr/>
      <dgm:t>
        <a:bodyPr/>
        <a:lstStyle/>
        <a:p>
          <a:endParaRPr lang="es-ES"/>
        </a:p>
      </dgm:t>
    </dgm:pt>
    <dgm:pt modelId="{3421D606-BC34-46D4-83D8-7DB6E190D7E8}" type="pres">
      <dgm:prSet presAssocID="{848C80CD-BC63-472A-B76D-5716A146F6A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219B3B9-9C0E-494A-8082-A1200B6A5A8D}" type="pres">
      <dgm:prSet presAssocID="{E47E8142-A4E1-4B86-8B59-62F0CAC5DB67}" presName="composite" presStyleCnt="0"/>
      <dgm:spPr/>
    </dgm:pt>
    <dgm:pt modelId="{ADBB334C-CC39-4CEE-B890-026A23D5CB6C}" type="pres">
      <dgm:prSet presAssocID="{E47E8142-A4E1-4B86-8B59-62F0CAC5DB6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0AEC59-7634-44C6-865C-FA3FE167E5DE}" type="pres">
      <dgm:prSet presAssocID="{E47E8142-A4E1-4B86-8B59-62F0CAC5DB67}" presName="desTx" presStyleLbl="alignAccFollowNode1" presStyleIdx="0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AB6DB2E4-6990-47CD-B086-9B15BB4C33B3}" type="pres">
      <dgm:prSet presAssocID="{1332F501-161A-4674-822B-A6DC08D5E3A0}" presName="space" presStyleCnt="0"/>
      <dgm:spPr/>
    </dgm:pt>
    <dgm:pt modelId="{6AE3AA1E-6386-409C-A9BB-C87CF852C6DB}" type="pres">
      <dgm:prSet presAssocID="{89B613AA-F3B6-4D18-B69F-2434A019AF9E}" presName="composite" presStyleCnt="0"/>
      <dgm:spPr/>
    </dgm:pt>
    <dgm:pt modelId="{4DB5AFE1-5A63-4E6A-A7B4-1F247050D411}" type="pres">
      <dgm:prSet presAssocID="{89B613AA-F3B6-4D18-B69F-2434A019AF9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628CF0-9DB7-4094-AEA8-AED75CF6292D}" type="pres">
      <dgm:prSet presAssocID="{89B613AA-F3B6-4D18-B69F-2434A019AF9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28102F-98FA-44AC-8A32-B1EF24EF301D}" type="pres">
      <dgm:prSet presAssocID="{B2B8CAF4-E287-4EC9-9C04-480EC0655C8D}" presName="space" presStyleCnt="0"/>
      <dgm:spPr/>
    </dgm:pt>
    <dgm:pt modelId="{B1544A34-8D38-4187-A79B-C41946FF2FDB}" type="pres">
      <dgm:prSet presAssocID="{B77799F3-142E-47FF-9345-952D00694C39}" presName="composite" presStyleCnt="0"/>
      <dgm:spPr/>
    </dgm:pt>
    <dgm:pt modelId="{72A3885A-A27C-4108-9AA7-7178C136756E}" type="pres">
      <dgm:prSet presAssocID="{B77799F3-142E-47FF-9345-952D00694C3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A7E784-351C-4DDC-83E7-405C86C16BDE}" type="pres">
      <dgm:prSet presAssocID="{B77799F3-142E-47FF-9345-952D00694C39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890F39B-54C7-469A-8754-AC36A9CEAF44}" srcId="{848C80CD-BC63-472A-B76D-5716A146F6A3}" destId="{E47E8142-A4E1-4B86-8B59-62F0CAC5DB67}" srcOrd="0" destOrd="0" parTransId="{51759065-0B87-4DF1-AC9B-D1BFAC4BA19E}" sibTransId="{1332F501-161A-4674-822B-A6DC08D5E3A0}"/>
    <dgm:cxn modelId="{71C4DD2A-AAAC-44BF-AF96-07DF992195A3}" srcId="{B77799F3-142E-47FF-9345-952D00694C39}" destId="{976825C5-F938-4C1C-B267-5CFA3DA795D0}" srcOrd="1" destOrd="0" parTransId="{C31FAD96-DBB0-4A1D-8003-4D7A4E221DFC}" sibTransId="{2EBB40CD-A69C-4531-ACAC-9B16C693E893}"/>
    <dgm:cxn modelId="{4FC6E1CD-9BEE-41F7-969B-57050E8C1186}" srcId="{B77799F3-142E-47FF-9345-952D00694C39}" destId="{5A9D6A4C-8C27-44D1-9C4D-6B1B0CA838C7}" srcOrd="0" destOrd="0" parTransId="{89D2BE13-2780-4E36-A975-F94B1B7D7738}" sibTransId="{4E453A57-263D-41C1-9F8C-831021D95AFD}"/>
    <dgm:cxn modelId="{FA5FE434-11FD-4FAF-9AA3-4938386F8F98}" type="presOf" srcId="{A7D8667D-E89C-4629-ABA5-8A304B4F7C69}" destId="{83A7E784-351C-4DDC-83E7-405C86C16BDE}" srcOrd="0" destOrd="5" presId="urn:microsoft.com/office/officeart/2005/8/layout/hList1"/>
    <dgm:cxn modelId="{ADAC7604-F6C7-4F04-B268-9F0326CF9712}" type="presOf" srcId="{976825C5-F938-4C1C-B267-5CFA3DA795D0}" destId="{83A7E784-351C-4DDC-83E7-405C86C16BDE}" srcOrd="0" destOrd="1" presId="urn:microsoft.com/office/officeart/2005/8/layout/hList1"/>
    <dgm:cxn modelId="{E9874794-8067-4E5D-A3F5-0C4B448E992E}" type="presOf" srcId="{5A9D6A4C-8C27-44D1-9C4D-6B1B0CA838C7}" destId="{83A7E784-351C-4DDC-83E7-405C86C16BDE}" srcOrd="0" destOrd="0" presId="urn:microsoft.com/office/officeart/2005/8/layout/hList1"/>
    <dgm:cxn modelId="{76DE1C63-5DA1-4542-93B7-04B26B5E51AF}" type="presOf" srcId="{B77799F3-142E-47FF-9345-952D00694C39}" destId="{72A3885A-A27C-4108-9AA7-7178C136756E}" srcOrd="0" destOrd="0" presId="urn:microsoft.com/office/officeart/2005/8/layout/hList1"/>
    <dgm:cxn modelId="{50E4927A-9BE6-4F29-9C48-9D1317CE028D}" srcId="{F0E85725-8F20-429F-8D2E-B85FF320ABE1}" destId="{84C769F6-0DD8-4164-A3E0-F926AF5811BD}" srcOrd="2" destOrd="0" parTransId="{42529B5D-D8DE-4E5A-86F9-CFD3CC8B55F0}" sibTransId="{0865B96A-3D24-4857-839D-AFBC814F70A7}"/>
    <dgm:cxn modelId="{2391FC80-6F1C-49C2-888C-7B0A22B95A49}" srcId="{F0E85725-8F20-429F-8D2E-B85FF320ABE1}" destId="{E07FBC04-7C66-4F6E-BF22-E9602A20915B}" srcOrd="1" destOrd="0" parTransId="{ECB00F26-B899-497B-933E-8EFEA46A5699}" sibTransId="{39A50886-1293-4536-8946-5FF3CFFF473B}"/>
    <dgm:cxn modelId="{D805FA08-7F68-4265-AF3B-3042728AE985}" type="presOf" srcId="{EB1EB1A9-B705-4EE1-8E39-3151D0DD554E}" destId="{F4628CF0-9DB7-4094-AEA8-AED75CF6292D}" srcOrd="0" destOrd="0" presId="urn:microsoft.com/office/officeart/2005/8/layout/hList1"/>
    <dgm:cxn modelId="{5D1945F0-539A-416A-BD5D-9D3293ACD956}" srcId="{E47E8142-A4E1-4B86-8B59-62F0CAC5DB67}" destId="{C77E7DAC-1F8A-4C07-B76A-C01C73978D54}" srcOrd="0" destOrd="0" parTransId="{3A91260C-40DB-477D-950B-0A6C1751D34D}" sibTransId="{207A9D45-988C-447B-8B7F-9BB7B842C8FC}"/>
    <dgm:cxn modelId="{8AE446F6-8B65-4AFC-BBE9-EFDB3DAC4762}" type="presOf" srcId="{E07FBC04-7C66-4F6E-BF22-E9602A20915B}" destId="{9F0AEC59-7634-44C6-865C-FA3FE167E5DE}" srcOrd="0" destOrd="5" presId="urn:microsoft.com/office/officeart/2005/8/layout/hList1"/>
    <dgm:cxn modelId="{8FEF841A-6ECA-46C7-8F4C-3AF870F3B407}" type="presOf" srcId="{848C80CD-BC63-472A-B76D-5716A146F6A3}" destId="{3421D606-BC34-46D4-83D8-7DB6E190D7E8}" srcOrd="0" destOrd="0" presId="urn:microsoft.com/office/officeart/2005/8/layout/hList1"/>
    <dgm:cxn modelId="{AD9EFDD7-D641-4695-8504-8389FDDE26C0}" type="presOf" srcId="{9EE62BFF-CF0C-46CA-AFD0-576068738B98}" destId="{9F0AEC59-7634-44C6-865C-FA3FE167E5DE}" srcOrd="0" destOrd="2" presId="urn:microsoft.com/office/officeart/2005/8/layout/hList1"/>
    <dgm:cxn modelId="{8C96873E-52F0-4FF8-8690-0036C8C7C749}" type="presOf" srcId="{C77E7DAC-1F8A-4C07-B76A-C01C73978D54}" destId="{9F0AEC59-7634-44C6-865C-FA3FE167E5DE}" srcOrd="0" destOrd="0" presId="urn:microsoft.com/office/officeart/2005/8/layout/hList1"/>
    <dgm:cxn modelId="{B70AF1B0-BFE5-460E-A556-4D309E5B0D04}" srcId="{F0E85725-8F20-429F-8D2E-B85FF320ABE1}" destId="{0E12E945-79B7-45EA-B8C2-B032800F6699}" srcOrd="0" destOrd="0" parTransId="{6C4E53C5-8B7F-4F35-8E43-BBCE5106F9BD}" sibTransId="{EC36F900-5139-4907-A8BD-01E285DA5603}"/>
    <dgm:cxn modelId="{D8F07FCE-750E-4474-A8A8-53A85C22AD97}" type="presOf" srcId="{A2057658-21A0-456E-A727-657B46F67446}" destId="{F4628CF0-9DB7-4094-AEA8-AED75CF6292D}" srcOrd="0" destOrd="2" presId="urn:microsoft.com/office/officeart/2005/8/layout/hList1"/>
    <dgm:cxn modelId="{050F390E-B6ED-45CE-B8A1-ACB76DD8F3F8}" type="presOf" srcId="{CE1ED81F-D8B4-457F-9493-10E8B95B4B2B}" destId="{83A7E784-351C-4DDC-83E7-405C86C16BDE}" srcOrd="0" destOrd="6" presId="urn:microsoft.com/office/officeart/2005/8/layout/hList1"/>
    <dgm:cxn modelId="{A3E30E57-1CC2-41EB-A1EB-BD30EE474252}" srcId="{B77799F3-142E-47FF-9345-952D00694C39}" destId="{A7D8667D-E89C-4629-ABA5-8A304B4F7C69}" srcOrd="5" destOrd="0" parTransId="{4CCBEBD2-F273-4C77-96EB-164B9FAE6F76}" sibTransId="{94A71C7E-34C7-466A-A331-6EB20AC981F9}"/>
    <dgm:cxn modelId="{7B1341C9-90D4-4AF4-8B33-93075364643E}" srcId="{C77E7DAC-1F8A-4C07-B76A-C01C73978D54}" destId="{9EE62BFF-CF0C-46CA-AFD0-576068738B98}" srcOrd="1" destOrd="0" parTransId="{2DB7AC44-01FE-493D-BA9F-1DE31E8239EF}" sibTransId="{39633359-0E81-4970-AD2C-5489F7F4A4AB}"/>
    <dgm:cxn modelId="{891876DF-B4BD-420C-9DF3-7EC6C5B192DE}" type="presOf" srcId="{84C769F6-0DD8-4164-A3E0-F926AF5811BD}" destId="{9F0AEC59-7634-44C6-865C-FA3FE167E5DE}" srcOrd="0" destOrd="6" presId="urn:microsoft.com/office/officeart/2005/8/layout/hList1"/>
    <dgm:cxn modelId="{B5C7BC65-E6A4-44C6-905F-40241E4BA2D5}" type="presOf" srcId="{F0E85725-8F20-429F-8D2E-B85FF320ABE1}" destId="{9F0AEC59-7634-44C6-865C-FA3FE167E5DE}" srcOrd="0" destOrd="3" presId="urn:microsoft.com/office/officeart/2005/8/layout/hList1"/>
    <dgm:cxn modelId="{B683CE29-EE68-40BD-A554-B62D675F5D3D}" type="presOf" srcId="{9C20A08C-E0FE-42EC-A7A0-838D00BAC17F}" destId="{83A7E784-351C-4DDC-83E7-405C86C16BDE}" srcOrd="0" destOrd="4" presId="urn:microsoft.com/office/officeart/2005/8/layout/hList1"/>
    <dgm:cxn modelId="{2B3C4B25-D50F-43CE-88CB-4605C6BA1CB6}" type="presOf" srcId="{6635BFB4-4B5A-450D-960E-E0DCC4402DF5}" destId="{83A7E784-351C-4DDC-83E7-405C86C16BDE}" srcOrd="0" destOrd="3" presId="urn:microsoft.com/office/officeart/2005/8/layout/hList1"/>
    <dgm:cxn modelId="{87BAF16E-F7BE-47E8-84EB-52A52C1A2CF4}" type="presOf" srcId="{FD498B90-571A-4567-B89B-77AF30B05758}" destId="{83A7E784-351C-4DDC-83E7-405C86C16BDE}" srcOrd="0" destOrd="2" presId="urn:microsoft.com/office/officeart/2005/8/layout/hList1"/>
    <dgm:cxn modelId="{52969C84-D82D-4B56-A076-95790B552CCC}" srcId="{848C80CD-BC63-472A-B76D-5716A146F6A3}" destId="{89B613AA-F3B6-4D18-B69F-2434A019AF9E}" srcOrd="1" destOrd="0" parTransId="{8DA3DA09-59D2-4CB8-9E88-294D8EE87692}" sibTransId="{B2B8CAF4-E287-4EC9-9C04-480EC0655C8D}"/>
    <dgm:cxn modelId="{E8CC9F9F-1E19-4D83-9122-C1FDCE910C21}" srcId="{B77799F3-142E-47FF-9345-952D00694C39}" destId="{6635BFB4-4B5A-450D-960E-E0DCC4402DF5}" srcOrd="3" destOrd="0" parTransId="{33CEBF7F-518C-480C-A488-BF24E95D233C}" sibTransId="{479770BF-46EC-40D0-B655-8BCA5DDD321E}"/>
    <dgm:cxn modelId="{D2A5163B-004C-4C8E-B3B8-1DB7963EB010}" srcId="{E47E8142-A4E1-4B86-8B59-62F0CAC5DB67}" destId="{F0E85725-8F20-429F-8D2E-B85FF320ABE1}" srcOrd="1" destOrd="0" parTransId="{F5C2240E-EC0B-4C9A-B4A7-DCD83BC60E13}" sibTransId="{FE648FC7-7629-431A-A892-0277EE215FB4}"/>
    <dgm:cxn modelId="{A56722D2-5308-4A53-BA94-3EA129B72064}" srcId="{89B613AA-F3B6-4D18-B69F-2434A019AF9E}" destId="{EB1EB1A9-B705-4EE1-8E39-3151D0DD554E}" srcOrd="0" destOrd="0" parTransId="{A0247A53-A8E3-48D5-B7AE-1C2AAF76309D}" sibTransId="{D42CA138-C888-489B-8119-422D38EA687B}"/>
    <dgm:cxn modelId="{3B8E3711-1F38-4552-8BC6-6C3E273D5B22}" srcId="{848C80CD-BC63-472A-B76D-5716A146F6A3}" destId="{B77799F3-142E-47FF-9345-952D00694C39}" srcOrd="2" destOrd="0" parTransId="{EBCDA2D2-C526-4347-959C-9E7892A0F6EF}" sibTransId="{B0A2FE7E-EF2F-4274-9D71-F175FF471273}"/>
    <dgm:cxn modelId="{2E45942E-19D0-4CF5-9A6E-CB9E3725FB38}" srcId="{C77E7DAC-1F8A-4C07-B76A-C01C73978D54}" destId="{41A717B5-7BB2-41CF-8C0F-72ECDCF5548A}" srcOrd="0" destOrd="0" parTransId="{66E32653-9AA3-4EB9-9FA5-6E8CF8344124}" sibTransId="{54218565-EA31-466D-9F12-F50501CD8B19}"/>
    <dgm:cxn modelId="{7FD6D856-86DC-4B14-AA23-633F274974A3}" srcId="{EB1EB1A9-B705-4EE1-8E39-3151D0DD554E}" destId="{72F7FEFD-3D88-4B83-8F41-CA18B01E2527}" srcOrd="0" destOrd="0" parTransId="{961E19F3-3786-4A85-A2E9-C4C9300365B6}" sibTransId="{4F1FA6AD-601D-4724-BE4E-9839B7B0F957}"/>
    <dgm:cxn modelId="{530B2319-255D-4A7A-AB97-AB85764CA5CB}" srcId="{89B613AA-F3B6-4D18-B69F-2434A019AF9E}" destId="{39C5BF47-8359-4AAA-A3B6-A709CE6C35A6}" srcOrd="1" destOrd="0" parTransId="{981A6EBC-1C63-4D9A-B7CE-9F4EBE77F977}" sibTransId="{FBEAC06F-1D51-4806-AD4C-B23339921F6F}"/>
    <dgm:cxn modelId="{4FA8BAB9-573D-45DB-898A-637249E56B7A}" type="presOf" srcId="{89B613AA-F3B6-4D18-B69F-2434A019AF9E}" destId="{4DB5AFE1-5A63-4E6A-A7B4-1F247050D411}" srcOrd="0" destOrd="0" presId="urn:microsoft.com/office/officeart/2005/8/layout/hList1"/>
    <dgm:cxn modelId="{FF1F52BE-F2C2-453B-9C45-F2F3565FE305}" type="presOf" srcId="{41A717B5-7BB2-41CF-8C0F-72ECDCF5548A}" destId="{9F0AEC59-7634-44C6-865C-FA3FE167E5DE}" srcOrd="0" destOrd="1" presId="urn:microsoft.com/office/officeart/2005/8/layout/hList1"/>
    <dgm:cxn modelId="{877128BE-FB59-4408-AE4A-41C9B3C9D64C}" srcId="{B77799F3-142E-47FF-9345-952D00694C39}" destId="{CE1ED81F-D8B4-457F-9493-10E8B95B4B2B}" srcOrd="6" destOrd="0" parTransId="{04FC76D2-A9AD-4821-B0E8-103AB93568BE}" sibTransId="{77E54FE8-3186-45A9-8124-FF5C5DA852EB}"/>
    <dgm:cxn modelId="{B95FF520-B2C9-49C9-90A7-39160312E13D}" srcId="{EB1EB1A9-B705-4EE1-8E39-3151D0DD554E}" destId="{A2057658-21A0-456E-A727-657B46F67446}" srcOrd="1" destOrd="0" parTransId="{747C9887-1E64-4827-A0BC-49C2516C457A}" sibTransId="{0F20C633-952B-4C07-A3AF-1CBDC8F86DFD}"/>
    <dgm:cxn modelId="{B56C81F4-86E3-417D-9F82-E803EFFEBF0F}" type="presOf" srcId="{39C5BF47-8359-4AAA-A3B6-A709CE6C35A6}" destId="{F4628CF0-9DB7-4094-AEA8-AED75CF6292D}" srcOrd="0" destOrd="3" presId="urn:microsoft.com/office/officeart/2005/8/layout/hList1"/>
    <dgm:cxn modelId="{CA3CCF93-1710-4D86-80E3-A8E5916C0DF5}" srcId="{B77799F3-142E-47FF-9345-952D00694C39}" destId="{9C20A08C-E0FE-42EC-A7A0-838D00BAC17F}" srcOrd="4" destOrd="0" parTransId="{3012B71C-E2CE-4174-9787-5106D27D9155}" sibTransId="{3EBD7C8D-2A34-48D8-9BAF-B4DFE1672302}"/>
    <dgm:cxn modelId="{43EEF88E-F26C-4B95-8AEC-53E99204BF42}" srcId="{B77799F3-142E-47FF-9345-952D00694C39}" destId="{FD498B90-571A-4567-B89B-77AF30B05758}" srcOrd="2" destOrd="0" parTransId="{D74E2FBD-9ECA-4898-A5D2-A105F3C9161E}" sibTransId="{DE428088-5C96-4155-9A00-FA280D2AA65A}"/>
    <dgm:cxn modelId="{5F2A08C4-557F-4A35-98D1-9E33FA7FD599}" type="presOf" srcId="{0E12E945-79B7-45EA-B8C2-B032800F6699}" destId="{9F0AEC59-7634-44C6-865C-FA3FE167E5DE}" srcOrd="0" destOrd="4" presId="urn:microsoft.com/office/officeart/2005/8/layout/hList1"/>
    <dgm:cxn modelId="{8A381A51-1121-4278-8527-2765BD33DFE2}" type="presOf" srcId="{72F7FEFD-3D88-4B83-8F41-CA18B01E2527}" destId="{F4628CF0-9DB7-4094-AEA8-AED75CF6292D}" srcOrd="0" destOrd="1" presId="urn:microsoft.com/office/officeart/2005/8/layout/hList1"/>
    <dgm:cxn modelId="{46454F91-D44C-4DDB-A363-BF23A66635CC}" type="presOf" srcId="{E47E8142-A4E1-4B86-8B59-62F0CAC5DB67}" destId="{ADBB334C-CC39-4CEE-B890-026A23D5CB6C}" srcOrd="0" destOrd="0" presId="urn:microsoft.com/office/officeart/2005/8/layout/hList1"/>
    <dgm:cxn modelId="{F0E3C46B-9955-4FF1-922A-F36C8CE043DC}" type="presParOf" srcId="{3421D606-BC34-46D4-83D8-7DB6E190D7E8}" destId="{C219B3B9-9C0E-494A-8082-A1200B6A5A8D}" srcOrd="0" destOrd="0" presId="urn:microsoft.com/office/officeart/2005/8/layout/hList1"/>
    <dgm:cxn modelId="{8B70AEC3-6FB9-4D3F-B9FA-A8F039C1FFC2}" type="presParOf" srcId="{C219B3B9-9C0E-494A-8082-A1200B6A5A8D}" destId="{ADBB334C-CC39-4CEE-B890-026A23D5CB6C}" srcOrd="0" destOrd="0" presId="urn:microsoft.com/office/officeart/2005/8/layout/hList1"/>
    <dgm:cxn modelId="{DB938C85-78C2-4D1D-A29D-5A65AA90CB7D}" type="presParOf" srcId="{C219B3B9-9C0E-494A-8082-A1200B6A5A8D}" destId="{9F0AEC59-7634-44C6-865C-FA3FE167E5DE}" srcOrd="1" destOrd="0" presId="urn:microsoft.com/office/officeart/2005/8/layout/hList1"/>
    <dgm:cxn modelId="{D66D9A1B-7285-4A37-831B-B4FE06EDAA6D}" type="presParOf" srcId="{3421D606-BC34-46D4-83D8-7DB6E190D7E8}" destId="{AB6DB2E4-6990-47CD-B086-9B15BB4C33B3}" srcOrd="1" destOrd="0" presId="urn:microsoft.com/office/officeart/2005/8/layout/hList1"/>
    <dgm:cxn modelId="{49472D87-C5B6-4D1B-9A2B-E34D0CC0D245}" type="presParOf" srcId="{3421D606-BC34-46D4-83D8-7DB6E190D7E8}" destId="{6AE3AA1E-6386-409C-A9BB-C87CF852C6DB}" srcOrd="2" destOrd="0" presId="urn:microsoft.com/office/officeart/2005/8/layout/hList1"/>
    <dgm:cxn modelId="{5CA08445-7E17-4ACB-81A5-4F305E5DA9F8}" type="presParOf" srcId="{6AE3AA1E-6386-409C-A9BB-C87CF852C6DB}" destId="{4DB5AFE1-5A63-4E6A-A7B4-1F247050D411}" srcOrd="0" destOrd="0" presId="urn:microsoft.com/office/officeart/2005/8/layout/hList1"/>
    <dgm:cxn modelId="{F0924787-1C7E-4051-AA76-4B4E98F204CA}" type="presParOf" srcId="{6AE3AA1E-6386-409C-A9BB-C87CF852C6DB}" destId="{F4628CF0-9DB7-4094-AEA8-AED75CF6292D}" srcOrd="1" destOrd="0" presId="urn:microsoft.com/office/officeart/2005/8/layout/hList1"/>
    <dgm:cxn modelId="{E96AC1F6-FD97-4C9C-BBED-C7CAFDCD2A88}" type="presParOf" srcId="{3421D606-BC34-46D4-83D8-7DB6E190D7E8}" destId="{6828102F-98FA-44AC-8A32-B1EF24EF301D}" srcOrd="3" destOrd="0" presId="urn:microsoft.com/office/officeart/2005/8/layout/hList1"/>
    <dgm:cxn modelId="{844C910D-F689-4988-8191-75F2466B902C}" type="presParOf" srcId="{3421D606-BC34-46D4-83D8-7DB6E190D7E8}" destId="{B1544A34-8D38-4187-A79B-C41946FF2FDB}" srcOrd="4" destOrd="0" presId="urn:microsoft.com/office/officeart/2005/8/layout/hList1"/>
    <dgm:cxn modelId="{5873FFC1-10B8-45EF-8B61-1FABADD5B05D}" type="presParOf" srcId="{B1544A34-8D38-4187-A79B-C41946FF2FDB}" destId="{72A3885A-A27C-4108-9AA7-7178C136756E}" srcOrd="0" destOrd="0" presId="urn:microsoft.com/office/officeart/2005/8/layout/hList1"/>
    <dgm:cxn modelId="{D39F873D-E448-4563-8E14-17FE808A5102}" type="presParOf" srcId="{B1544A34-8D38-4187-A79B-C41946FF2FDB}" destId="{83A7E784-351C-4DDC-83E7-405C86C16BD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FD2EA7-F809-4D14-A226-0862E1247739}">
      <dsp:nvSpPr>
        <dsp:cNvPr id="0" name=""/>
        <dsp:cNvSpPr/>
      </dsp:nvSpPr>
      <dsp:spPr>
        <a:xfrm>
          <a:off x="751" y="0"/>
          <a:ext cx="3233312" cy="2075958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0" tIns="123444" rIns="16002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600" kern="1200" dirty="0" smtClean="0">
              <a:solidFill>
                <a:schemeClr val="tx2"/>
              </a:solidFill>
              <a:latin typeface="Corbel" panose="020B0503020204020204" pitchFamily="34" charset="0"/>
            </a:rPr>
            <a:t>1</a:t>
          </a:r>
          <a:endParaRPr lang="es-ES" sz="3600" kern="1200" dirty="0">
            <a:solidFill>
              <a:schemeClr val="tx2"/>
            </a:solidFill>
            <a:latin typeface="Corbel" panose="020B0503020204020204" pitchFamily="34" charset="0"/>
          </a:endParaRPr>
        </a:p>
      </dsp:txBody>
      <dsp:txXfrm rot="16200000">
        <a:off x="-527060" y="527811"/>
        <a:ext cx="1702285" cy="646662"/>
      </dsp:txXfrm>
    </dsp:sp>
    <dsp:sp modelId="{B6A64DAB-7618-4456-886D-D63C4D6E3074}">
      <dsp:nvSpPr>
        <dsp:cNvPr id="0" name=""/>
        <dsp:cNvSpPr/>
      </dsp:nvSpPr>
      <dsp:spPr>
        <a:xfrm>
          <a:off x="647413" y="0"/>
          <a:ext cx="2408817" cy="207595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>
              <a:latin typeface="Corbel" panose="020B0503020204020204" pitchFamily="34" charset="0"/>
            </a:rPr>
            <a:t>Reconocer formalmente las competencias laborales de las personas, independiente de como las hayan adquirido y de si cuentan o no con un título o grado académico. </a:t>
          </a:r>
          <a:endParaRPr lang="es-ES" sz="1800" kern="1200" dirty="0">
            <a:latin typeface="Corbel" panose="020B0503020204020204" pitchFamily="34" charset="0"/>
          </a:endParaRPr>
        </a:p>
      </dsp:txBody>
      <dsp:txXfrm>
        <a:off x="647413" y="0"/>
        <a:ext cx="2408817" cy="2075958"/>
      </dsp:txXfrm>
    </dsp:sp>
    <dsp:sp modelId="{CD785FCC-32AC-41C9-8D60-B07981A955E5}">
      <dsp:nvSpPr>
        <dsp:cNvPr id="0" name=""/>
        <dsp:cNvSpPr/>
      </dsp:nvSpPr>
      <dsp:spPr>
        <a:xfrm>
          <a:off x="3347229" y="0"/>
          <a:ext cx="3233312" cy="2075958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0" tIns="137160" rIns="17780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4000" kern="1200" dirty="0" smtClean="0">
              <a:solidFill>
                <a:schemeClr val="tx2"/>
              </a:solidFill>
              <a:latin typeface="Corbel" panose="020B0503020204020204" pitchFamily="34" charset="0"/>
            </a:rPr>
            <a:t>2</a:t>
          </a:r>
          <a:endParaRPr lang="es-ES" sz="4000" kern="1200" dirty="0">
            <a:solidFill>
              <a:schemeClr val="tx2"/>
            </a:solidFill>
            <a:latin typeface="Corbel" panose="020B0503020204020204" pitchFamily="34" charset="0"/>
          </a:endParaRPr>
        </a:p>
      </dsp:txBody>
      <dsp:txXfrm rot="16200000">
        <a:off x="2819418" y="527811"/>
        <a:ext cx="1702285" cy="646662"/>
      </dsp:txXfrm>
    </dsp:sp>
    <dsp:sp modelId="{4E84E429-6884-4272-8F65-ACCC705F094C}">
      <dsp:nvSpPr>
        <dsp:cNvPr id="0" name=""/>
        <dsp:cNvSpPr/>
      </dsp:nvSpPr>
      <dsp:spPr>
        <a:xfrm rot="5400000">
          <a:off x="3210880" y="1536853"/>
          <a:ext cx="305031" cy="484996"/>
        </a:xfrm>
        <a:prstGeom prst="flowChartExtract">
          <a:avLst/>
        </a:prstGeom>
        <a:solidFill>
          <a:schemeClr val="tx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BD3791-77FA-4B7A-AA0F-19C24B7A9663}">
      <dsp:nvSpPr>
        <dsp:cNvPr id="0" name=""/>
        <dsp:cNvSpPr/>
      </dsp:nvSpPr>
      <dsp:spPr>
        <a:xfrm>
          <a:off x="3993892" y="0"/>
          <a:ext cx="2408817" cy="207595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>
              <a:latin typeface="Corbel" panose="020B0503020204020204" pitchFamily="34" charset="0"/>
            </a:rPr>
            <a:t>Favorecer sus oportunidades de aprendizaje continuo, su reconocimiento y valorización.</a:t>
          </a:r>
          <a:endParaRPr lang="es-ES" sz="1800" kern="1200" dirty="0">
            <a:latin typeface="Corbel" panose="020B0503020204020204" pitchFamily="34" charset="0"/>
          </a:endParaRPr>
        </a:p>
      </dsp:txBody>
      <dsp:txXfrm>
        <a:off x="3993892" y="0"/>
        <a:ext cx="2408817" cy="2075958"/>
      </dsp:txXfrm>
    </dsp:sp>
    <dsp:sp modelId="{67A9FD8D-CA25-40E1-920F-53F8AE3C46FB}">
      <dsp:nvSpPr>
        <dsp:cNvPr id="0" name=""/>
        <dsp:cNvSpPr/>
      </dsp:nvSpPr>
      <dsp:spPr>
        <a:xfrm>
          <a:off x="6693708" y="0"/>
          <a:ext cx="3233312" cy="2075958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0" tIns="123444" rIns="16002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600" kern="1200" dirty="0" smtClean="0">
              <a:solidFill>
                <a:schemeClr val="tx2"/>
              </a:solidFill>
              <a:latin typeface="Corbel" panose="020B0503020204020204" pitchFamily="34" charset="0"/>
            </a:rPr>
            <a:t>3</a:t>
          </a:r>
          <a:endParaRPr lang="es-ES" sz="3600" kern="1200" dirty="0">
            <a:solidFill>
              <a:schemeClr val="tx2"/>
            </a:solidFill>
            <a:latin typeface="Corbel" panose="020B0503020204020204" pitchFamily="34" charset="0"/>
          </a:endParaRPr>
        </a:p>
      </dsp:txBody>
      <dsp:txXfrm rot="16200000">
        <a:off x="6165896" y="527811"/>
        <a:ext cx="1702285" cy="646662"/>
      </dsp:txXfrm>
    </dsp:sp>
    <dsp:sp modelId="{5386D07A-03C5-42CF-A8E5-F981109F9B51}">
      <dsp:nvSpPr>
        <dsp:cNvPr id="0" name=""/>
        <dsp:cNvSpPr/>
      </dsp:nvSpPr>
      <dsp:spPr>
        <a:xfrm rot="5400000">
          <a:off x="6557358" y="1536853"/>
          <a:ext cx="305031" cy="484996"/>
        </a:xfrm>
        <a:prstGeom prst="flowChartExtract">
          <a:avLst/>
        </a:prstGeom>
        <a:solidFill>
          <a:schemeClr val="tx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7F6999-5110-40BC-A4DF-CA5C36F6A306}">
      <dsp:nvSpPr>
        <dsp:cNvPr id="0" name=""/>
        <dsp:cNvSpPr/>
      </dsp:nvSpPr>
      <dsp:spPr>
        <a:xfrm>
          <a:off x="7340370" y="0"/>
          <a:ext cx="2408817" cy="207595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>
              <a:latin typeface="Corbel" panose="020B0503020204020204" pitchFamily="34" charset="0"/>
            </a:rPr>
            <a:t>Poner a disposición de los sistemas de capacitación laboral y educación formal, la información generada por ChileValora.</a:t>
          </a:r>
          <a:endParaRPr lang="es-ES" sz="1800" kern="1200" dirty="0">
            <a:latin typeface="Corbel" panose="020B0503020204020204" pitchFamily="34" charset="0"/>
          </a:endParaRPr>
        </a:p>
      </dsp:txBody>
      <dsp:txXfrm>
        <a:off x="7340370" y="0"/>
        <a:ext cx="2408817" cy="20759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B334C-CC39-4CEE-B890-026A23D5CB6C}">
      <dsp:nvSpPr>
        <dsp:cNvPr id="0" name=""/>
        <dsp:cNvSpPr/>
      </dsp:nvSpPr>
      <dsp:spPr>
        <a:xfrm>
          <a:off x="3521" y="117316"/>
          <a:ext cx="3433590" cy="1019038"/>
        </a:xfrm>
        <a:prstGeom prst="rect">
          <a:avLst/>
        </a:prstGeom>
        <a:solidFill>
          <a:srgbClr val="535353"/>
        </a:solidFill>
        <a:ln w="25400" cap="flat" cmpd="sng" algn="ctr">
          <a:solidFill>
            <a:srgbClr val="5B9BD5">
              <a:shade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solidFill>
                <a:srgbClr val="FFFFFF"/>
              </a:solidFill>
              <a:latin typeface="Calibri"/>
              <a:ea typeface="+mn-ea"/>
              <a:cs typeface="Calibri"/>
            </a:rPr>
            <a:t>Certificaciones Habilitantes</a:t>
          </a:r>
          <a:endParaRPr lang="es-ES" sz="2800" kern="1200" dirty="0">
            <a:solidFill>
              <a:srgbClr val="FFFFFF"/>
            </a:solidFill>
            <a:latin typeface="Calibri"/>
            <a:ea typeface="+mn-ea"/>
            <a:cs typeface="Calibri"/>
          </a:endParaRPr>
        </a:p>
      </dsp:txBody>
      <dsp:txXfrm>
        <a:off x="3521" y="117316"/>
        <a:ext cx="3433590" cy="1019038"/>
      </dsp:txXfrm>
    </dsp:sp>
    <dsp:sp modelId="{9F0AEC59-7634-44C6-865C-FA3FE167E5DE}">
      <dsp:nvSpPr>
        <dsp:cNvPr id="0" name=""/>
        <dsp:cNvSpPr/>
      </dsp:nvSpPr>
      <dsp:spPr>
        <a:xfrm>
          <a:off x="3521" y="1136355"/>
          <a:ext cx="3433590" cy="3842999"/>
        </a:xfrm>
        <a:prstGeom prst="rect">
          <a:avLst/>
        </a:prstGeom>
        <a:solidFill>
          <a:srgbClr val="A7A7A7">
            <a:lumMod val="20000"/>
            <a:lumOff val="80000"/>
            <a:alpha val="90000"/>
          </a:srgbClr>
        </a:solidFill>
        <a:ln w="25400" cap="flat" cmpd="sng" algn="ctr">
          <a:solidFill>
            <a:srgbClr val="5B9BD5">
              <a:alpha val="90000"/>
              <a:tint val="55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Calibri"/>
            </a:rPr>
            <a:t>A la persona</a:t>
          </a:r>
          <a:r>
            <a:rPr lang="es-ES" sz="24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Calibri"/>
            </a:rPr>
            <a:t>:</a:t>
          </a:r>
          <a:endParaRPr lang="es-ES" sz="2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Calibri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Calibri"/>
            </a:rPr>
            <a:t>Instaladores SEC</a:t>
          </a:r>
          <a:endParaRPr lang="es-ES" sz="2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Calibri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Calibri"/>
            </a:rPr>
            <a:t>Recicladores de Base</a:t>
          </a:r>
          <a:endParaRPr lang="es-ES" sz="2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Calibri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Calibri"/>
            </a:rPr>
            <a:t>A las empresas</a:t>
          </a:r>
          <a:r>
            <a:rPr lang="es-ES" sz="24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Calibri"/>
            </a:rPr>
            <a:t>:</a:t>
          </a:r>
          <a:endParaRPr lang="es-ES" sz="2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Calibri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Calibri"/>
            </a:rPr>
            <a:t>Manipuladoras de Alimentos (JUNAEB)</a:t>
          </a:r>
          <a:endParaRPr lang="es-ES" sz="2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Calibri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Calibri"/>
            </a:rPr>
            <a:t>Instaladores / Mantenedores ascensores (MINVU)</a:t>
          </a:r>
          <a:endParaRPr lang="es-ES" sz="2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Calibri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0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Calibri"/>
            </a:rPr>
            <a:t>Certificación en inclusión laboral (Ley N°21.275)</a:t>
          </a:r>
          <a:endParaRPr lang="es-ES" sz="2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Calibri"/>
          </a:endParaRPr>
        </a:p>
      </dsp:txBody>
      <dsp:txXfrm>
        <a:off x="3521" y="1136355"/>
        <a:ext cx="3433590" cy="3842999"/>
      </dsp:txXfrm>
    </dsp:sp>
    <dsp:sp modelId="{4DB5AFE1-5A63-4E6A-A7B4-1F247050D411}">
      <dsp:nvSpPr>
        <dsp:cNvPr id="0" name=""/>
        <dsp:cNvSpPr/>
      </dsp:nvSpPr>
      <dsp:spPr>
        <a:xfrm>
          <a:off x="3917815" y="117316"/>
          <a:ext cx="3433590" cy="1019038"/>
        </a:xfrm>
        <a:prstGeom prst="rect">
          <a:avLst/>
        </a:prstGeom>
        <a:solidFill>
          <a:srgbClr val="5B9BD5">
            <a:lumMod val="50000"/>
          </a:srgbClr>
        </a:solidFill>
        <a:ln w="25400" cap="flat" cmpd="sng" algn="ctr">
          <a:solidFill>
            <a:srgbClr val="5B9BD5">
              <a:shade val="50000"/>
              <a:hueOff val="222839"/>
              <a:satOff val="5970"/>
              <a:lumOff val="26302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solidFill>
                <a:srgbClr val="FFFFFF"/>
              </a:solidFill>
              <a:latin typeface="Calibri"/>
              <a:ea typeface="+mn-ea"/>
              <a:cs typeface="Calibri"/>
            </a:rPr>
            <a:t>Articulación con Políticas Públicas</a:t>
          </a:r>
          <a:endParaRPr lang="es-ES" sz="2800" kern="1200" dirty="0">
            <a:solidFill>
              <a:srgbClr val="FFFFFF"/>
            </a:solidFill>
            <a:latin typeface="Calibri"/>
            <a:ea typeface="+mn-ea"/>
            <a:cs typeface="Calibri"/>
          </a:endParaRPr>
        </a:p>
      </dsp:txBody>
      <dsp:txXfrm>
        <a:off x="3917815" y="117316"/>
        <a:ext cx="3433590" cy="1019038"/>
      </dsp:txXfrm>
    </dsp:sp>
    <dsp:sp modelId="{F4628CF0-9DB7-4094-AEA8-AED75CF6292D}">
      <dsp:nvSpPr>
        <dsp:cNvPr id="0" name=""/>
        <dsp:cNvSpPr/>
      </dsp:nvSpPr>
      <dsp:spPr>
        <a:xfrm>
          <a:off x="3917815" y="1136355"/>
          <a:ext cx="3433590" cy="3842999"/>
        </a:xfrm>
        <a:prstGeom prst="rect">
          <a:avLst/>
        </a:prstGeom>
        <a:solidFill>
          <a:srgbClr val="A7A7A7">
            <a:lumMod val="20000"/>
            <a:lumOff val="80000"/>
            <a:alpha val="90000"/>
          </a:srgbClr>
        </a:solidFill>
        <a:ln w="25400" cap="flat" cmpd="sng" algn="ctr">
          <a:solidFill>
            <a:srgbClr val="5B9BD5">
              <a:alpha val="90000"/>
              <a:tint val="55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Calibri"/>
            </a:rPr>
            <a:t>Mesas de Capital Humano</a:t>
          </a:r>
          <a:r>
            <a:rPr lang="es-ES" sz="24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Calibri"/>
            </a:rPr>
            <a:t>:</a:t>
          </a:r>
          <a:endParaRPr lang="es-ES" sz="2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Calibri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Calibri"/>
            </a:rPr>
            <a:t>Energía</a:t>
          </a:r>
          <a:endParaRPr lang="es-ES" sz="2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Calibri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Calibri"/>
            </a:rPr>
            <a:t>Turismo</a:t>
          </a:r>
          <a:endParaRPr lang="es-ES" sz="2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Calibri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Calibri"/>
            </a:rPr>
            <a:t>Acuerdo Público Privado de Electromovilidad</a:t>
          </a:r>
          <a:endParaRPr lang="es-ES" sz="2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Calibri"/>
          </a:endParaRPr>
        </a:p>
      </dsp:txBody>
      <dsp:txXfrm>
        <a:off x="3917815" y="1136355"/>
        <a:ext cx="3433590" cy="3842999"/>
      </dsp:txXfrm>
    </dsp:sp>
    <dsp:sp modelId="{72A3885A-A27C-4108-9AA7-7178C136756E}">
      <dsp:nvSpPr>
        <dsp:cNvPr id="0" name=""/>
        <dsp:cNvSpPr/>
      </dsp:nvSpPr>
      <dsp:spPr>
        <a:xfrm>
          <a:off x="7832108" y="117316"/>
          <a:ext cx="3433590" cy="1019038"/>
        </a:xfrm>
        <a:prstGeom prst="rect">
          <a:avLst/>
        </a:prstGeom>
        <a:solidFill>
          <a:srgbClr val="00B0F0"/>
        </a:solidFill>
        <a:ln w="25400" cap="flat" cmpd="sng" algn="ctr">
          <a:solidFill>
            <a:srgbClr val="5B9BD5">
              <a:shade val="50000"/>
              <a:hueOff val="222839"/>
              <a:satOff val="5970"/>
              <a:lumOff val="26302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solidFill>
                <a:srgbClr val="FFFFFF"/>
              </a:solidFill>
              <a:latin typeface="Calibri"/>
              <a:ea typeface="+mn-ea"/>
              <a:cs typeface="Calibri"/>
            </a:rPr>
            <a:t>Sectores Productivos Estratégicos</a:t>
          </a:r>
          <a:endParaRPr lang="es-ES" sz="2800" kern="1200" dirty="0">
            <a:solidFill>
              <a:srgbClr val="FFFFFF"/>
            </a:solidFill>
            <a:latin typeface="Calibri"/>
            <a:ea typeface="+mn-ea"/>
            <a:cs typeface="Calibri"/>
          </a:endParaRPr>
        </a:p>
      </dsp:txBody>
      <dsp:txXfrm>
        <a:off x="7832108" y="117316"/>
        <a:ext cx="3433590" cy="1019038"/>
      </dsp:txXfrm>
    </dsp:sp>
    <dsp:sp modelId="{83A7E784-351C-4DDC-83E7-405C86C16BDE}">
      <dsp:nvSpPr>
        <dsp:cNvPr id="0" name=""/>
        <dsp:cNvSpPr/>
      </dsp:nvSpPr>
      <dsp:spPr>
        <a:xfrm>
          <a:off x="7832108" y="1136355"/>
          <a:ext cx="3433590" cy="3842999"/>
        </a:xfrm>
        <a:prstGeom prst="rect">
          <a:avLst/>
        </a:prstGeom>
        <a:solidFill>
          <a:srgbClr val="A7A7A7">
            <a:lumMod val="20000"/>
            <a:lumOff val="80000"/>
            <a:alpha val="90000"/>
          </a:srgbClr>
        </a:solidFill>
        <a:ln w="25400" cap="flat" cmpd="sng" algn="ctr">
          <a:solidFill>
            <a:srgbClr val="5B9BD5">
              <a:alpha val="90000"/>
              <a:tint val="55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Calibri"/>
            </a:rPr>
            <a:t>Construcción</a:t>
          </a:r>
          <a:endParaRPr lang="es-ES" sz="2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Calibri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Calibri"/>
            </a:rPr>
            <a:t>Comercio</a:t>
          </a:r>
          <a:endParaRPr lang="es-ES" sz="2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Calibri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Calibri"/>
            </a:rPr>
            <a:t>Energía</a:t>
          </a:r>
          <a:endParaRPr lang="es-ES" sz="2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Calibri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Calibri"/>
            </a:rPr>
            <a:t>Minería</a:t>
          </a:r>
          <a:endParaRPr lang="es-ES" sz="2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Calibri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Calibri"/>
            </a:rPr>
            <a:t>Mantenimiento</a:t>
          </a:r>
          <a:endParaRPr lang="es-ES" sz="2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Calibri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Calibri"/>
            </a:rPr>
            <a:t>Turismo</a:t>
          </a:r>
          <a:endParaRPr lang="es-ES" sz="2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Calibri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Calibri"/>
            </a:rPr>
            <a:t>Transporte y Logística</a:t>
          </a:r>
          <a:endParaRPr lang="es-ES" sz="2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Calibri"/>
          </a:endParaRPr>
        </a:p>
      </dsp:txBody>
      <dsp:txXfrm>
        <a:off x="7832108" y="1136355"/>
        <a:ext cx="3433590" cy="3842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FE2A8-D7B5-44F2-83BF-546A167F3DA5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85FC0-B0E5-4EC4-90F0-1B94C538EB1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7432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Opción 1</a:t>
            </a: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E9AE6-55CE-405E-AFAF-5D0B1911EC0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517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Opción 1</a:t>
            </a: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E9AE6-55CE-405E-AFAF-5D0B1911EC0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388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E9AE6-55CE-405E-AFAF-5D0B1911EC0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762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E9AE6-55CE-405E-AFAF-5D0B1911EC0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407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Conteni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título 1">
            <a:extLst>
              <a:ext uri="{FF2B5EF4-FFF2-40B4-BE49-F238E27FC236}">
                <a16:creationId xmlns:a16="http://schemas.microsoft.com/office/drawing/2014/main" id="{69AFE595-3374-F441-9C43-035DD3CE8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56" y="207704"/>
            <a:ext cx="9308615" cy="800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22" name="Marcador de contenido 21">
            <a:extLst>
              <a:ext uri="{FF2B5EF4-FFF2-40B4-BE49-F238E27FC236}">
                <a16:creationId xmlns:a16="http://schemas.microsoft.com/office/drawing/2014/main" id="{95A8385F-D658-6145-8124-D6CBB143547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55638" y="1600200"/>
            <a:ext cx="10820400" cy="45037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03067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ámina 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082E896-B492-1949-9F23-3AC4D27FF7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B2B4E7F-90D6-FB48-9570-C70B5F7429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0411" y="455894"/>
            <a:ext cx="1545839" cy="657138"/>
          </a:xfrm>
          <a:prstGeom prst="rect">
            <a:avLst/>
          </a:prstGeom>
        </p:spPr>
      </p:pic>
      <p:sp>
        <p:nvSpPr>
          <p:cNvPr id="7" name="Marcador de título 1">
            <a:extLst>
              <a:ext uri="{FF2B5EF4-FFF2-40B4-BE49-F238E27FC236}">
                <a16:creationId xmlns:a16="http://schemas.microsoft.com/office/drawing/2014/main" id="{E4E1DBFB-85F9-BA4C-A5DB-1B24157E0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72" y="4063407"/>
            <a:ext cx="3420398" cy="2270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 b="0"/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A21C20A7-0F3D-F24C-B14A-CC3016E5D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9173" y="1982627"/>
            <a:ext cx="6509995" cy="435133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84089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ámina 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490A83B-1269-C046-8039-00F96ABCD8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B2B4E7F-90D6-FB48-9570-C70B5F7429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0411" y="455894"/>
            <a:ext cx="1545839" cy="657138"/>
          </a:xfrm>
          <a:prstGeom prst="rect">
            <a:avLst/>
          </a:prstGeom>
        </p:spPr>
      </p:pic>
      <p:sp>
        <p:nvSpPr>
          <p:cNvPr id="7" name="Marcador de título 1">
            <a:extLst>
              <a:ext uri="{FF2B5EF4-FFF2-40B4-BE49-F238E27FC236}">
                <a16:creationId xmlns:a16="http://schemas.microsoft.com/office/drawing/2014/main" id="{E4E1DBFB-85F9-BA4C-A5DB-1B24157E0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72" y="4063407"/>
            <a:ext cx="3420398" cy="2270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 b="0"/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A21C20A7-0F3D-F24C-B14A-CC3016E5D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9173" y="1982627"/>
            <a:ext cx="6509995" cy="435133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11722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ámina 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2C3AC5D-DA5D-C04C-9F41-4AA5FA6C36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B2B4E7F-90D6-FB48-9570-C70B5F7429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0411" y="455894"/>
            <a:ext cx="1545839" cy="657138"/>
          </a:xfrm>
          <a:prstGeom prst="rect">
            <a:avLst/>
          </a:prstGeom>
        </p:spPr>
      </p:pic>
      <p:sp>
        <p:nvSpPr>
          <p:cNvPr id="7" name="Marcador de título 1">
            <a:extLst>
              <a:ext uri="{FF2B5EF4-FFF2-40B4-BE49-F238E27FC236}">
                <a16:creationId xmlns:a16="http://schemas.microsoft.com/office/drawing/2014/main" id="{E4E1DBFB-85F9-BA4C-A5DB-1B24157E0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72" y="4063407"/>
            <a:ext cx="3420398" cy="2270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 b="0"/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A21C20A7-0F3D-F24C-B14A-CC3016E5D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9173" y="1982627"/>
            <a:ext cx="6509995" cy="435133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9587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Lámina 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F9CB2DF-94BA-F64A-8ACF-63995B0DBA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B2B4E7F-90D6-FB48-9570-C70B5F7429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0411" y="455894"/>
            <a:ext cx="1545839" cy="657138"/>
          </a:xfrm>
          <a:prstGeom prst="rect">
            <a:avLst/>
          </a:prstGeom>
        </p:spPr>
      </p:pic>
      <p:sp>
        <p:nvSpPr>
          <p:cNvPr id="7" name="Marcador de título 1">
            <a:extLst>
              <a:ext uri="{FF2B5EF4-FFF2-40B4-BE49-F238E27FC236}">
                <a16:creationId xmlns:a16="http://schemas.microsoft.com/office/drawing/2014/main" id="{E4E1DBFB-85F9-BA4C-A5DB-1B24157E0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72" y="4063407"/>
            <a:ext cx="3420398" cy="2270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 b="0"/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A21C20A7-0F3D-F24C-B14A-CC3016E5D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9173" y="1982627"/>
            <a:ext cx="6509995" cy="435133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53468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BA59829-CFA8-864A-9537-63908E3BC8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318"/>
            <a:ext cx="12192000" cy="6823364"/>
          </a:xfrm>
          <a:prstGeom prst="rect">
            <a:avLst/>
          </a:prstGeom>
        </p:spPr>
      </p:pic>
      <p:sp>
        <p:nvSpPr>
          <p:cNvPr id="9" name="Marcador de título 1">
            <a:extLst>
              <a:ext uri="{FF2B5EF4-FFF2-40B4-BE49-F238E27FC236}">
                <a16:creationId xmlns:a16="http://schemas.microsoft.com/office/drawing/2014/main" id="{1BB92C52-56E8-8B40-A57B-EE591915E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308" y="3063241"/>
            <a:ext cx="8343384" cy="1271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3C1BC001-E349-1742-8E2A-B91B18D07A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24050" y="4754563"/>
            <a:ext cx="8343900" cy="525462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Editar los estilos de texto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04140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78A3264-534A-6E4F-A5C0-C158A4523A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Marcador de título 1">
            <a:extLst>
              <a:ext uri="{FF2B5EF4-FFF2-40B4-BE49-F238E27FC236}">
                <a16:creationId xmlns:a16="http://schemas.microsoft.com/office/drawing/2014/main" id="{1BB92C52-56E8-8B40-A57B-EE591915E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248" y="1254319"/>
            <a:ext cx="6887023" cy="1271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3C1BC001-E349-1742-8E2A-B91B18D07A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0990" y="2945641"/>
            <a:ext cx="6887281" cy="525462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Editar los estilos de texto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42481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t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73C607B-E685-CF4A-A9E3-65A809A5DE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Marcador de título 1">
            <a:extLst>
              <a:ext uri="{FF2B5EF4-FFF2-40B4-BE49-F238E27FC236}">
                <a16:creationId xmlns:a16="http://schemas.microsoft.com/office/drawing/2014/main" id="{1BB92C52-56E8-8B40-A57B-EE591915E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856" y="4017399"/>
            <a:ext cx="6730920" cy="1271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3C1BC001-E349-1742-8E2A-B91B18D07A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1598" y="5708721"/>
            <a:ext cx="6731178" cy="525462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Editar los estilos de texto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50107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t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5652A1E-90A9-8948-989F-27B630E42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Marcador de título 1">
            <a:extLst>
              <a:ext uri="{FF2B5EF4-FFF2-40B4-BE49-F238E27FC236}">
                <a16:creationId xmlns:a16="http://schemas.microsoft.com/office/drawing/2014/main" id="{1BB92C52-56E8-8B40-A57B-EE591915E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270" y="1842246"/>
            <a:ext cx="5559271" cy="20626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3C1BC001-E349-1742-8E2A-B91B18D07A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3012" y="4189785"/>
            <a:ext cx="5559615" cy="525462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Editar los estilos de texto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870230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rt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9CA4DF4-1D83-B74D-B6A0-D3F1A6116E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Marcador de título 1">
            <a:extLst>
              <a:ext uri="{FF2B5EF4-FFF2-40B4-BE49-F238E27FC236}">
                <a16:creationId xmlns:a16="http://schemas.microsoft.com/office/drawing/2014/main" id="{1BB92C52-56E8-8B40-A57B-EE591915E7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343" y="2333181"/>
            <a:ext cx="5465728" cy="2191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</a:t>
            </a:r>
            <a:br>
              <a:rPr lang="es-ES" dirty="0"/>
            </a:br>
            <a:r>
              <a:rPr lang="es-ES" dirty="0"/>
              <a:t>de título del patrón</a:t>
            </a:r>
            <a:endParaRPr lang="es-CL" dirty="0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3C1BC001-E349-1742-8E2A-B91B18D07A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085" y="4903216"/>
            <a:ext cx="5465986" cy="525462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Editar los estilos de texto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4792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ort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60EC599-D89B-AE47-9CB7-F92823E77C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Marcador de título 1">
            <a:extLst>
              <a:ext uri="{FF2B5EF4-FFF2-40B4-BE49-F238E27FC236}">
                <a16:creationId xmlns:a16="http://schemas.microsoft.com/office/drawing/2014/main" id="{1BB92C52-56E8-8B40-A57B-EE591915E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308" y="3480098"/>
            <a:ext cx="8343384" cy="1271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3C1BC001-E349-1742-8E2A-B91B18D07A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24050" y="5171420"/>
            <a:ext cx="8343900" cy="525462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Editar los estilos de texto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06364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E1C3D58-D978-274C-97A0-58C9D9F48F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B2B4E7F-90D6-FB48-9570-C70B5F7429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0411" y="455894"/>
            <a:ext cx="1545839" cy="657138"/>
          </a:xfrm>
          <a:prstGeom prst="rect">
            <a:avLst/>
          </a:prstGeom>
        </p:spPr>
      </p:pic>
      <p:sp>
        <p:nvSpPr>
          <p:cNvPr id="7" name="Marcador de título 1">
            <a:extLst>
              <a:ext uri="{FF2B5EF4-FFF2-40B4-BE49-F238E27FC236}">
                <a16:creationId xmlns:a16="http://schemas.microsoft.com/office/drawing/2014/main" id="{E4E1DBFB-85F9-BA4C-A5DB-1B24157E0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850" y="3923737"/>
            <a:ext cx="3420398" cy="2270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 b="0"/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A21C20A7-0F3D-F24C-B14A-CC3016E5D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9173" y="1982627"/>
            <a:ext cx="6509995" cy="435133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43819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ort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B0A550C-BD0E-734F-A28D-257AF5CA97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Marcador de título 1">
            <a:extLst>
              <a:ext uri="{FF2B5EF4-FFF2-40B4-BE49-F238E27FC236}">
                <a16:creationId xmlns:a16="http://schemas.microsoft.com/office/drawing/2014/main" id="{1BB92C52-56E8-8B40-A57B-EE591915E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308" y="3063241"/>
            <a:ext cx="8343384" cy="1271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3C1BC001-E349-1742-8E2A-B91B18D07A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24050" y="4754563"/>
            <a:ext cx="8343900" cy="525462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Editar los estilos de texto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82205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ort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771E58C-4F2F-F248-B613-170F5702C4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Marcador de título 1">
            <a:extLst>
              <a:ext uri="{FF2B5EF4-FFF2-40B4-BE49-F238E27FC236}">
                <a16:creationId xmlns:a16="http://schemas.microsoft.com/office/drawing/2014/main" id="{1BB92C52-56E8-8B40-A57B-EE591915E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943" y="4275815"/>
            <a:ext cx="8343384" cy="1271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3C1BC001-E349-1742-8E2A-B91B18D07A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3685" y="5967137"/>
            <a:ext cx="8343900" cy="525462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Editar los estilos de texto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145071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ort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6206CF8-DD27-D249-9F1A-B266E053FF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Marcador de título 1">
            <a:extLst>
              <a:ext uri="{FF2B5EF4-FFF2-40B4-BE49-F238E27FC236}">
                <a16:creationId xmlns:a16="http://schemas.microsoft.com/office/drawing/2014/main" id="{1BB92C52-56E8-8B40-A57B-EE591915E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308" y="3540319"/>
            <a:ext cx="8343384" cy="1271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3C1BC001-E349-1742-8E2A-B91B18D07A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24050" y="5231641"/>
            <a:ext cx="8343900" cy="525462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Editar los estilos de texto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61011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ort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65C06C6-007C-1F4B-B140-0F95D6B110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Marcador de título 1">
            <a:extLst>
              <a:ext uri="{FF2B5EF4-FFF2-40B4-BE49-F238E27FC236}">
                <a16:creationId xmlns:a16="http://schemas.microsoft.com/office/drawing/2014/main" id="{1BB92C52-56E8-8B40-A57B-EE591915E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308" y="3861876"/>
            <a:ext cx="8343384" cy="1271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3C1BC001-E349-1742-8E2A-B91B18D07A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22662" y="5394172"/>
            <a:ext cx="8343900" cy="525462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Editar los estilos de texto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72168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ort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2CB7C7F-7E99-1A49-B786-5CDED3DFB2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Marcador de título 1">
            <a:extLst>
              <a:ext uri="{FF2B5EF4-FFF2-40B4-BE49-F238E27FC236}">
                <a16:creationId xmlns:a16="http://schemas.microsoft.com/office/drawing/2014/main" id="{1BB92C52-56E8-8B40-A57B-EE591915E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342" y="3918007"/>
            <a:ext cx="6783540" cy="1271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3C1BC001-E349-1742-8E2A-B91B18D07A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084" y="5609329"/>
            <a:ext cx="6783798" cy="525462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Editar los estilos de texto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878527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ort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45CB308-6DED-4740-9B7D-D9AE80489C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Marcador de título 1">
            <a:extLst>
              <a:ext uri="{FF2B5EF4-FFF2-40B4-BE49-F238E27FC236}">
                <a16:creationId xmlns:a16="http://schemas.microsoft.com/office/drawing/2014/main" id="{1BB92C52-56E8-8B40-A57B-EE591915E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342" y="3918007"/>
            <a:ext cx="8343384" cy="1271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3C1BC001-E349-1742-8E2A-B91B18D07A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084" y="5609329"/>
            <a:ext cx="8343900" cy="525462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Editar los estilos de texto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206642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ort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D295D6F-2750-1E42-8B0F-82C8DB5B1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Marcador de título 1">
            <a:extLst>
              <a:ext uri="{FF2B5EF4-FFF2-40B4-BE49-F238E27FC236}">
                <a16:creationId xmlns:a16="http://schemas.microsoft.com/office/drawing/2014/main" id="{1BB92C52-56E8-8B40-A57B-EE591915E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342" y="1135050"/>
            <a:ext cx="8343384" cy="1271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3C1BC001-E349-1742-8E2A-B91B18D07A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084" y="2826372"/>
            <a:ext cx="8343900" cy="525462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Editar los estilos de texto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452414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ort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F60F9BF-34DE-8F4E-B031-40CF97B07D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Marcador de título 1">
            <a:extLst>
              <a:ext uri="{FF2B5EF4-FFF2-40B4-BE49-F238E27FC236}">
                <a16:creationId xmlns:a16="http://schemas.microsoft.com/office/drawing/2014/main" id="{1BB92C52-56E8-8B40-A57B-EE591915E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611" y="1472981"/>
            <a:ext cx="8343384" cy="1271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3C1BC001-E349-1742-8E2A-B91B18D07A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1353" y="3164303"/>
            <a:ext cx="8343900" cy="525462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Editar los estilos de texto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081701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ort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5541E98-EB92-6043-9B1F-B617E743C0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Marcador de título 1">
            <a:extLst>
              <a:ext uri="{FF2B5EF4-FFF2-40B4-BE49-F238E27FC236}">
                <a16:creationId xmlns:a16="http://schemas.microsoft.com/office/drawing/2014/main" id="{1BB92C52-56E8-8B40-A57B-EE591915E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75" y="3937884"/>
            <a:ext cx="8343384" cy="1271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3C1BC001-E349-1742-8E2A-B91B18D07A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1717" y="5629206"/>
            <a:ext cx="8343900" cy="525462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Editar los estilos de texto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365049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D55C12F-BD2E-6D4F-9457-65826E1842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" y="0"/>
            <a:ext cx="12190644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FDFD3B7-48CA-3B4E-91DB-F97CECA4BF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4565" y="732703"/>
            <a:ext cx="3728590" cy="1585029"/>
          </a:xfrm>
          <a:prstGeom prst="rect">
            <a:avLst/>
          </a:prstGeom>
        </p:spPr>
      </p:pic>
      <p:sp>
        <p:nvSpPr>
          <p:cNvPr id="12" name="Marcador de título 1">
            <a:extLst>
              <a:ext uri="{FF2B5EF4-FFF2-40B4-BE49-F238E27FC236}">
                <a16:creationId xmlns:a16="http://schemas.microsoft.com/office/drawing/2014/main" id="{5D249A87-5267-9045-999E-B5DA5BC14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2736" y="2796989"/>
            <a:ext cx="7252248" cy="13850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18729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ámina 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FFD79421-2FB2-0B40-B106-C6F82E807C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B2B4E7F-90D6-FB48-9570-C70B5F7429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0411" y="455894"/>
            <a:ext cx="1545839" cy="657138"/>
          </a:xfrm>
          <a:prstGeom prst="rect">
            <a:avLst/>
          </a:prstGeom>
        </p:spPr>
      </p:pic>
      <p:sp>
        <p:nvSpPr>
          <p:cNvPr id="7" name="Marcador de título 1">
            <a:extLst>
              <a:ext uri="{FF2B5EF4-FFF2-40B4-BE49-F238E27FC236}">
                <a16:creationId xmlns:a16="http://schemas.microsoft.com/office/drawing/2014/main" id="{E4E1DBFB-85F9-BA4C-A5DB-1B24157E0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93" y="4063407"/>
            <a:ext cx="3420398" cy="2270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 b="0"/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A21C20A7-0F3D-F24C-B14A-CC3016E5D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9173" y="1982627"/>
            <a:ext cx="6509995" cy="435133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871363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A0B775B-CAAC-634C-8BF8-B33AF1AE26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" y="0"/>
            <a:ext cx="12190644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E4B9B5A-B2F5-594D-AE5D-852ACF1EAA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98012" y="4667529"/>
            <a:ext cx="2780377" cy="1181942"/>
          </a:xfrm>
          <a:prstGeom prst="rect">
            <a:avLst/>
          </a:prstGeom>
        </p:spPr>
      </p:pic>
      <p:sp>
        <p:nvSpPr>
          <p:cNvPr id="8" name="Marcador de título 1">
            <a:extLst>
              <a:ext uri="{FF2B5EF4-FFF2-40B4-BE49-F238E27FC236}">
                <a16:creationId xmlns:a16="http://schemas.microsoft.com/office/drawing/2014/main" id="{21DB435B-A39D-604E-9AAE-A98E1CC0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2736" y="2622177"/>
            <a:ext cx="7252248" cy="13924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21155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4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2560D-EC28-3B41-86E8-18F1CE0113B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094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094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094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094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43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ámina 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042FD63-20FF-BD44-9A2C-3A87456ABF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B2B4E7F-90D6-FB48-9570-C70B5F7429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0411" y="455894"/>
            <a:ext cx="1545839" cy="657138"/>
          </a:xfrm>
          <a:prstGeom prst="rect">
            <a:avLst/>
          </a:prstGeom>
        </p:spPr>
      </p:pic>
      <p:sp>
        <p:nvSpPr>
          <p:cNvPr id="7" name="Marcador de título 1">
            <a:extLst>
              <a:ext uri="{FF2B5EF4-FFF2-40B4-BE49-F238E27FC236}">
                <a16:creationId xmlns:a16="http://schemas.microsoft.com/office/drawing/2014/main" id="{E4E1DBFB-85F9-BA4C-A5DB-1B24157E0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72" y="4158296"/>
            <a:ext cx="3420398" cy="2270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 b="0"/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A21C20A7-0F3D-F24C-B14A-CC3016E5D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9173" y="1982627"/>
            <a:ext cx="6509995" cy="435133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79345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ámina 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8534C4D-A41B-DC4A-97BE-E59035D824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B2B4E7F-90D6-FB48-9570-C70B5F7429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0411" y="455894"/>
            <a:ext cx="1545839" cy="657138"/>
          </a:xfrm>
          <a:prstGeom prst="rect">
            <a:avLst/>
          </a:prstGeom>
        </p:spPr>
      </p:pic>
      <p:sp>
        <p:nvSpPr>
          <p:cNvPr id="7" name="Marcador de título 1">
            <a:extLst>
              <a:ext uri="{FF2B5EF4-FFF2-40B4-BE49-F238E27FC236}">
                <a16:creationId xmlns:a16="http://schemas.microsoft.com/office/drawing/2014/main" id="{E4E1DBFB-85F9-BA4C-A5DB-1B24157E0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94" y="4063407"/>
            <a:ext cx="3420398" cy="2270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 b="0"/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A21C20A7-0F3D-F24C-B14A-CC3016E5D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9173" y="1982627"/>
            <a:ext cx="6509995" cy="435133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01646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ámina 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42E9FC5-74C4-2945-AFF3-6B83AB8A4B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B2B4E7F-90D6-FB48-9570-C70B5F7429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0411" y="455894"/>
            <a:ext cx="1545839" cy="657138"/>
          </a:xfrm>
          <a:prstGeom prst="rect">
            <a:avLst/>
          </a:prstGeom>
        </p:spPr>
      </p:pic>
      <p:sp>
        <p:nvSpPr>
          <p:cNvPr id="7" name="Marcador de título 1">
            <a:extLst>
              <a:ext uri="{FF2B5EF4-FFF2-40B4-BE49-F238E27FC236}">
                <a16:creationId xmlns:a16="http://schemas.microsoft.com/office/drawing/2014/main" id="{E4E1DBFB-85F9-BA4C-A5DB-1B24157E0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72" y="4063407"/>
            <a:ext cx="3420398" cy="2270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 b="0"/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A21C20A7-0F3D-F24C-B14A-CC3016E5D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9173" y="1982627"/>
            <a:ext cx="6509995" cy="435133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74075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ámina 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0024419-65B7-7944-B289-C541CE0BE7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B2B4E7F-90D6-FB48-9570-C70B5F7429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0411" y="455894"/>
            <a:ext cx="1545839" cy="657138"/>
          </a:xfrm>
          <a:prstGeom prst="rect">
            <a:avLst/>
          </a:prstGeom>
        </p:spPr>
      </p:pic>
      <p:sp>
        <p:nvSpPr>
          <p:cNvPr id="7" name="Marcador de título 1">
            <a:extLst>
              <a:ext uri="{FF2B5EF4-FFF2-40B4-BE49-F238E27FC236}">
                <a16:creationId xmlns:a16="http://schemas.microsoft.com/office/drawing/2014/main" id="{E4E1DBFB-85F9-BA4C-A5DB-1B24157E0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72" y="4063407"/>
            <a:ext cx="3420398" cy="2270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 b="0"/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A21C20A7-0F3D-F24C-B14A-CC3016E5D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9173" y="1982627"/>
            <a:ext cx="6509995" cy="435133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62272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ámina 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FF7A846-34C4-454D-9A8F-3D3C9772B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B2B4E7F-90D6-FB48-9570-C70B5F7429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0411" y="455894"/>
            <a:ext cx="1545839" cy="657138"/>
          </a:xfrm>
          <a:prstGeom prst="rect">
            <a:avLst/>
          </a:prstGeom>
        </p:spPr>
      </p:pic>
      <p:sp>
        <p:nvSpPr>
          <p:cNvPr id="7" name="Marcador de título 1">
            <a:extLst>
              <a:ext uri="{FF2B5EF4-FFF2-40B4-BE49-F238E27FC236}">
                <a16:creationId xmlns:a16="http://schemas.microsoft.com/office/drawing/2014/main" id="{E4E1DBFB-85F9-BA4C-A5DB-1B24157E0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72" y="4063407"/>
            <a:ext cx="3420398" cy="2270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 b="0"/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A21C20A7-0F3D-F24C-B14A-CC3016E5D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9173" y="1982627"/>
            <a:ext cx="6509995" cy="435133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32292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ámina 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1476D3D-3388-484B-8B36-8717C52E97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B2B4E7F-90D6-FB48-9570-C70B5F7429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0411" y="455894"/>
            <a:ext cx="1545839" cy="657138"/>
          </a:xfrm>
          <a:prstGeom prst="rect">
            <a:avLst/>
          </a:prstGeom>
        </p:spPr>
      </p:pic>
      <p:sp>
        <p:nvSpPr>
          <p:cNvPr id="7" name="Marcador de título 1">
            <a:extLst>
              <a:ext uri="{FF2B5EF4-FFF2-40B4-BE49-F238E27FC236}">
                <a16:creationId xmlns:a16="http://schemas.microsoft.com/office/drawing/2014/main" id="{E4E1DBFB-85F9-BA4C-A5DB-1B24157E0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72" y="4063407"/>
            <a:ext cx="3420398" cy="2270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 b="0"/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A21C20A7-0F3D-F24C-B14A-CC3016E5D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9173" y="1982627"/>
            <a:ext cx="6509995" cy="435133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43338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838B6FF-6903-7041-9D6A-773F249522B0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" y="0"/>
            <a:ext cx="12190644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8871498-42E8-3441-A96B-32074B2AD5AA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0411" y="234780"/>
            <a:ext cx="1545839" cy="657804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D841A15-C567-8143-864A-D6D80AD18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56" y="207704"/>
            <a:ext cx="9308615" cy="800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8501B3-5752-614E-A529-ABA2D84C4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56" y="1748711"/>
            <a:ext cx="1086970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 dirty="0"/>
              <a:t>Editar los estilos de texto del patrón
Segundo nivel
Tercer nivel
Cuarto nivel
Quinto nivel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94065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36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chart" Target="../charts/chart3.xml"/><Relationship Id="rId3" Type="http://schemas.openxmlformats.org/officeDocument/2006/relationships/image" Target="../media/image53.png"/><Relationship Id="rId7" Type="http://schemas.openxmlformats.org/officeDocument/2006/relationships/chart" Target="../charts/chart2.xml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11" Type="http://schemas.openxmlformats.org/officeDocument/2006/relationships/image" Target="../media/image60.png"/><Relationship Id="rId5" Type="http://schemas.openxmlformats.org/officeDocument/2006/relationships/image" Target="../media/image55.png"/><Relationship Id="rId10" Type="http://schemas.openxmlformats.org/officeDocument/2006/relationships/image" Target="../media/image59.png"/><Relationship Id="rId4" Type="http://schemas.openxmlformats.org/officeDocument/2006/relationships/image" Target="../media/image54.png"/><Relationship Id="rId9" Type="http://schemas.openxmlformats.org/officeDocument/2006/relationships/image" Target="../media/image58.png"/><Relationship Id="rId1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4.emf"/><Relationship Id="rId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13" Type="http://schemas.openxmlformats.org/officeDocument/2006/relationships/image" Target="../media/image52.emf"/><Relationship Id="rId3" Type="http://schemas.openxmlformats.org/officeDocument/2006/relationships/image" Target="../media/image43.emf"/><Relationship Id="rId7" Type="http://schemas.openxmlformats.org/officeDocument/2006/relationships/chart" Target="../charts/chart1.xml"/><Relationship Id="rId12" Type="http://schemas.openxmlformats.org/officeDocument/2006/relationships/image" Target="../media/image5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6.emf"/><Relationship Id="rId11" Type="http://schemas.openxmlformats.org/officeDocument/2006/relationships/image" Target="../media/image50.emf"/><Relationship Id="rId5" Type="http://schemas.openxmlformats.org/officeDocument/2006/relationships/image" Target="../media/image45.emf"/><Relationship Id="rId10" Type="http://schemas.openxmlformats.org/officeDocument/2006/relationships/image" Target="../media/image49.emf"/><Relationship Id="rId4" Type="http://schemas.openxmlformats.org/officeDocument/2006/relationships/image" Target="../media/image44.emf"/><Relationship Id="rId9" Type="http://schemas.openxmlformats.org/officeDocument/2006/relationships/image" Target="../media/image4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00584" y="6035040"/>
            <a:ext cx="4754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Loreto Méndez Amunátegui</a:t>
            </a:r>
          </a:p>
          <a:p>
            <a:r>
              <a:rPr lang="es-CL" dirty="0" smtClean="0">
                <a:solidFill>
                  <a:schemeClr val="bg1"/>
                </a:solidFill>
              </a:rPr>
              <a:t>Jefa Relaciones Institucionales y Comunicaciones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5" name="Título 5">
            <a:extLst>
              <a:ext uri="{FF2B5EF4-FFF2-40B4-BE49-F238E27FC236}">
                <a16:creationId xmlns:a16="http://schemas.microsoft.com/office/drawing/2014/main" id="{57B81F34-79D2-8F47-99CF-2505A0A09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287" y="2763433"/>
            <a:ext cx="11327934" cy="138504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CL" sz="3200" dirty="0" smtClean="0">
                <a:latin typeface="Corbel" panose="020B0503020204020204" pitchFamily="34" charset="0"/>
              </a:rPr>
              <a:t>El aporte de ChileValora al desarrollo de capital humano </a:t>
            </a:r>
            <a:r>
              <a:rPr lang="es-CL" sz="3200" dirty="0">
                <a:latin typeface="Corbel" panose="020B0503020204020204" pitchFamily="34" charset="0"/>
              </a:rPr>
              <a:t/>
            </a:r>
            <a:br>
              <a:rPr lang="es-CL" sz="3200" dirty="0">
                <a:latin typeface="Corbel" panose="020B0503020204020204" pitchFamily="34" charset="0"/>
              </a:rPr>
            </a:br>
            <a:r>
              <a:rPr lang="es-CL" sz="1800" dirty="0" smtClean="0">
                <a:latin typeface="Corbel" panose="020B0503020204020204" pitchFamily="34" charset="0"/>
              </a:rPr>
              <a:t>Consejo de Capital Humano de Relaciones Laborales</a:t>
            </a:r>
            <a:br>
              <a:rPr lang="es-CL" sz="1800" dirty="0" smtClean="0">
                <a:latin typeface="Corbel" panose="020B0503020204020204" pitchFamily="34" charset="0"/>
              </a:rPr>
            </a:br>
            <a:r>
              <a:rPr lang="es-CL" sz="1800" dirty="0" smtClean="0">
                <a:latin typeface="Corbel" panose="020B0503020204020204" pitchFamily="34" charset="0"/>
              </a:rPr>
              <a:t>Asociación de Industriales Antofagasta – Empresas en Red </a:t>
            </a:r>
            <a:br>
              <a:rPr lang="es-CL" sz="1800" dirty="0" smtClean="0">
                <a:latin typeface="Corbel" panose="020B0503020204020204" pitchFamily="34" charset="0"/>
              </a:rPr>
            </a:br>
            <a:r>
              <a:rPr lang="es-CL" sz="1800" dirty="0" smtClean="0">
                <a:latin typeface="Corbel" panose="020B0503020204020204" pitchFamily="34" charset="0"/>
              </a:rPr>
              <a:t>04 de noviembre de 2020</a:t>
            </a:r>
            <a:endParaRPr lang="es-CL" sz="11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28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Lo realizado en la Región de Antofagasta </a:t>
            </a:r>
            <a:endParaRPr lang="es-CL" dirty="0"/>
          </a:p>
        </p:txBody>
      </p:sp>
      <p:grpSp>
        <p:nvGrpSpPr>
          <p:cNvPr id="26" name="Grupo 25"/>
          <p:cNvGrpSpPr/>
          <p:nvPr/>
        </p:nvGrpSpPr>
        <p:grpSpPr>
          <a:xfrm>
            <a:off x="5232579" y="1295905"/>
            <a:ext cx="3844724" cy="1032841"/>
            <a:chOff x="4455578" y="1172106"/>
            <a:chExt cx="3844724" cy="1032841"/>
          </a:xfrm>
        </p:grpSpPr>
        <p:sp>
          <p:nvSpPr>
            <p:cNvPr id="27" name="Rectángulo 26"/>
            <p:cNvSpPr/>
            <p:nvPr/>
          </p:nvSpPr>
          <p:spPr>
            <a:xfrm>
              <a:off x="5475241" y="1314032"/>
              <a:ext cx="2825061" cy="748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CL" sz="2400" b="1" dirty="0" smtClean="0">
                  <a:solidFill>
                    <a:srgbClr val="0070C0"/>
                  </a:solidFill>
                  <a:latin typeface="Corbel" panose="020B0503020204020204" pitchFamily="34" charset="0"/>
                </a:rPr>
                <a:t>6.112 </a:t>
              </a:r>
              <a:r>
                <a:rPr lang="es-CL" sz="1867" dirty="0">
                  <a:solidFill>
                    <a:prstClr val="black"/>
                  </a:solidFill>
                  <a:latin typeface="Corbel" panose="020B0503020204020204" pitchFamily="34" charset="0"/>
                </a:rPr>
                <a:t>PERSONAS CERTIFICADAS (90%)</a:t>
              </a:r>
            </a:p>
          </p:txBody>
        </p:sp>
        <p:pic>
          <p:nvPicPr>
            <p:cNvPr id="28" name="Imagen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5578" y="1172106"/>
              <a:ext cx="1032841" cy="1032841"/>
            </a:xfrm>
            <a:prstGeom prst="rect">
              <a:avLst/>
            </a:prstGeom>
          </p:spPr>
        </p:pic>
      </p:grpSp>
      <p:grpSp>
        <p:nvGrpSpPr>
          <p:cNvPr id="29" name="Grupo 28"/>
          <p:cNvGrpSpPr/>
          <p:nvPr/>
        </p:nvGrpSpPr>
        <p:grpSpPr>
          <a:xfrm>
            <a:off x="1460464" y="1353352"/>
            <a:ext cx="3451029" cy="841373"/>
            <a:chOff x="1462803" y="1208338"/>
            <a:chExt cx="3451029" cy="841373"/>
          </a:xfrm>
        </p:grpSpPr>
        <p:pic>
          <p:nvPicPr>
            <p:cNvPr id="30" name="Imagen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803" y="1208338"/>
              <a:ext cx="841373" cy="841373"/>
            </a:xfrm>
            <a:prstGeom prst="rect">
              <a:avLst/>
            </a:prstGeom>
          </p:spPr>
        </p:pic>
        <p:sp>
          <p:nvSpPr>
            <p:cNvPr id="31" name="Rectángulo 30"/>
            <p:cNvSpPr/>
            <p:nvPr/>
          </p:nvSpPr>
          <p:spPr>
            <a:xfrm>
              <a:off x="2315593" y="1300723"/>
              <a:ext cx="2598239" cy="748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CL" sz="2400" b="1" dirty="0" smtClean="0">
                  <a:solidFill>
                    <a:srgbClr val="0070C0"/>
                  </a:solidFill>
                  <a:latin typeface="Corbel" panose="020B0503020204020204" pitchFamily="34" charset="0"/>
                </a:rPr>
                <a:t>6.788  </a:t>
              </a:r>
              <a:r>
                <a:rPr lang="es-CL" sz="1867" dirty="0" smtClean="0">
                  <a:solidFill>
                    <a:prstClr val="black"/>
                  </a:solidFill>
                  <a:latin typeface="Corbel" panose="020B0503020204020204" pitchFamily="34" charset="0"/>
                </a:rPr>
                <a:t>PERSONAS </a:t>
              </a:r>
              <a:r>
                <a:rPr lang="es-CL" sz="1867" dirty="0">
                  <a:solidFill>
                    <a:prstClr val="black"/>
                  </a:solidFill>
                  <a:latin typeface="Corbel" panose="020B0503020204020204" pitchFamily="34" charset="0"/>
                </a:rPr>
                <a:t>EVALUADAS</a:t>
              </a:r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9233784" y="1476172"/>
            <a:ext cx="2859452" cy="672309"/>
            <a:chOff x="8456783" y="1306272"/>
            <a:chExt cx="2859452" cy="672309"/>
          </a:xfrm>
        </p:grpSpPr>
        <p:pic>
          <p:nvPicPr>
            <p:cNvPr id="33" name="Imagen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6783" y="1306272"/>
              <a:ext cx="672309" cy="672309"/>
            </a:xfrm>
            <a:prstGeom prst="rect">
              <a:avLst/>
            </a:prstGeom>
          </p:spPr>
        </p:pic>
        <p:sp>
          <p:nvSpPr>
            <p:cNvPr id="34" name="Rectángulo 33"/>
            <p:cNvSpPr/>
            <p:nvPr/>
          </p:nvSpPr>
          <p:spPr>
            <a:xfrm>
              <a:off x="9106577" y="1376610"/>
              <a:ext cx="22096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rPr>
                <a:t>25%</a:t>
              </a:r>
              <a:r>
                <a:rPr kumimoji="0" lang="es-CL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</a:rPr>
                <a:t> </a:t>
              </a:r>
              <a:r>
                <a:rPr kumimoji="0" lang="es-CL" sz="1867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</a:rPr>
                <a:t>MUJERES</a:t>
              </a:r>
            </a:p>
          </p:txBody>
        </p:sp>
      </p:grpSp>
      <p:pic>
        <p:nvPicPr>
          <p:cNvPr id="60" name="Imagen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54" y="1366301"/>
            <a:ext cx="1002857" cy="5400000"/>
          </a:xfrm>
          <a:prstGeom prst="rect">
            <a:avLst/>
          </a:prstGeom>
        </p:spPr>
      </p:pic>
      <p:graphicFrame>
        <p:nvGraphicFramePr>
          <p:cNvPr id="63" name="Gráfico 6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6121083"/>
              </p:ext>
            </p:extLst>
          </p:nvPr>
        </p:nvGraphicFramePr>
        <p:xfrm>
          <a:off x="739936" y="3413821"/>
          <a:ext cx="3832064" cy="3169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0" name="Rectángulo 19"/>
          <p:cNvSpPr/>
          <p:nvPr/>
        </p:nvSpPr>
        <p:spPr>
          <a:xfrm>
            <a:off x="5835634" y="2776894"/>
            <a:ext cx="20935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LOS</a:t>
            </a:r>
            <a:r>
              <a:rPr kumimoji="0" lang="es-CL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10 </a:t>
            </a: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PERFILES MÁS CERTIFICADOS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9964272" y="2752225"/>
            <a:ext cx="2227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L" kern="0" dirty="0" smtClean="0">
                <a:solidFill>
                  <a:prstClr val="black"/>
                </a:solidFill>
              </a:rPr>
              <a:t>LAS 10 EMPRESAS CON MÁS PROCESOS</a:t>
            </a:r>
            <a:endParaRPr lang="es-CL" kern="0" dirty="0">
              <a:solidFill>
                <a:prstClr val="black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2522017" y="2758795"/>
            <a:ext cx="2247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SECTORES QUE CERTIFICAN</a:t>
            </a: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765" y="2830231"/>
            <a:ext cx="440744" cy="440744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823" y="2724560"/>
            <a:ext cx="689261" cy="689261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01089" y="2687458"/>
            <a:ext cx="360950" cy="661017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579" y="2716440"/>
            <a:ext cx="603055" cy="603055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316" y="2724560"/>
            <a:ext cx="652087" cy="652087"/>
          </a:xfrm>
          <a:prstGeom prst="rect">
            <a:avLst/>
          </a:prstGeom>
        </p:spPr>
      </p:pic>
      <p:graphicFrame>
        <p:nvGraphicFramePr>
          <p:cNvPr id="38" name="Gráfico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4736111"/>
              </p:ext>
            </p:extLst>
          </p:nvPr>
        </p:nvGraphicFramePr>
        <p:xfrm>
          <a:off x="4547421" y="3465579"/>
          <a:ext cx="3414319" cy="3141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39" name="Gráfico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083551"/>
              </p:ext>
            </p:extLst>
          </p:nvPr>
        </p:nvGraphicFramePr>
        <p:xfrm>
          <a:off x="8232169" y="3539967"/>
          <a:ext cx="4017383" cy="3066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pic>
        <p:nvPicPr>
          <p:cNvPr id="40" name="Imagen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682" y="2794580"/>
            <a:ext cx="652087" cy="65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1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57B81F34-79D2-8F47-99CF-2505A0A09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287" y="2763433"/>
            <a:ext cx="11327934" cy="138504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CL" sz="4400" dirty="0" smtClean="0">
                <a:latin typeface="Corbel" panose="020B0503020204020204" pitchFamily="34" charset="0"/>
              </a:rPr>
              <a:t>¿En que estamos ahora?</a:t>
            </a:r>
            <a:br>
              <a:rPr lang="es-CL" sz="4400" dirty="0" smtClean="0">
                <a:latin typeface="Corbel" panose="020B0503020204020204" pitchFamily="34" charset="0"/>
              </a:rPr>
            </a:br>
            <a:r>
              <a:rPr lang="es-CL" sz="4400" b="0" dirty="0" smtClean="0">
                <a:latin typeface="Corbel" panose="020B0503020204020204" pitchFamily="34" charset="0"/>
              </a:rPr>
              <a:t>Ejes Estratégicos </a:t>
            </a:r>
            <a:endParaRPr lang="es-CL" sz="1600" b="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18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n 35">
            <a:extLst>
              <a:ext uri="{FF2B5EF4-FFF2-40B4-BE49-F238E27FC236}">
                <a16:creationId xmlns:a16="http://schemas.microsoft.com/office/drawing/2014/main" id="{6DB2BCC4-7067-6642-8446-B248A3141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440" y="2348665"/>
            <a:ext cx="4335123" cy="4000351"/>
          </a:xfrm>
          <a:prstGeom prst="rect">
            <a:avLst/>
          </a:prstGeom>
        </p:spPr>
      </p:pic>
      <p:sp>
        <p:nvSpPr>
          <p:cNvPr id="37" name="Elipse 36">
            <a:extLst>
              <a:ext uri="{FF2B5EF4-FFF2-40B4-BE49-F238E27FC236}">
                <a16:creationId xmlns:a16="http://schemas.microsoft.com/office/drawing/2014/main" id="{C6B36517-CEE6-8E4A-AD48-88F3FC1EAFF7}"/>
              </a:ext>
            </a:extLst>
          </p:cNvPr>
          <p:cNvSpPr/>
          <p:nvPr/>
        </p:nvSpPr>
        <p:spPr>
          <a:xfrm>
            <a:off x="9999681" y="3477968"/>
            <a:ext cx="1760855" cy="17608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BED0737-A550-A14E-B092-53E6B8C49E16}"/>
              </a:ext>
            </a:extLst>
          </p:cNvPr>
          <p:cNvSpPr txBox="1">
            <a:spLocks/>
          </p:cNvSpPr>
          <p:nvPr/>
        </p:nvSpPr>
        <p:spPr>
          <a:xfrm>
            <a:off x="226493" y="301873"/>
            <a:ext cx="8677813" cy="800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Articulación </a:t>
            </a:r>
            <a:r>
              <a:rPr kumimoji="0" lang="es-C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con la Formación Técnico Profesional</a:t>
            </a:r>
            <a:endParaRPr kumimoji="0" lang="es-CL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3539" y="4019884"/>
            <a:ext cx="1872038" cy="643011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BF4EC636-9643-634D-91FF-71ED4F7B49A9}"/>
              </a:ext>
            </a:extLst>
          </p:cNvPr>
          <p:cNvSpPr/>
          <p:nvPr/>
        </p:nvSpPr>
        <p:spPr>
          <a:xfrm>
            <a:off x="542627" y="1325112"/>
            <a:ext cx="5433732" cy="847800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ADA59E2-F6B4-A740-A62F-AFA542836C57}"/>
              </a:ext>
            </a:extLst>
          </p:cNvPr>
          <p:cNvSpPr/>
          <p:nvPr/>
        </p:nvSpPr>
        <p:spPr>
          <a:xfrm>
            <a:off x="6187440" y="1331675"/>
            <a:ext cx="5433732" cy="842281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0452B269-DE58-7340-A916-DD0ED2C9B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243" y="1325112"/>
            <a:ext cx="4000500" cy="847799"/>
          </a:xfrm>
        </p:spPr>
        <p:txBody>
          <a:bodyPr>
            <a:normAutofit/>
          </a:bodyPr>
          <a:lstStyle/>
          <a:p>
            <a:pPr algn="ctr"/>
            <a:r>
              <a:rPr lang="es-C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Principales acciones de vinculación desde ChileValora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332D1F0-79EE-D945-A68C-55AF1986CE92}"/>
              </a:ext>
            </a:extLst>
          </p:cNvPr>
          <p:cNvSpPr/>
          <p:nvPr/>
        </p:nvSpPr>
        <p:spPr>
          <a:xfrm>
            <a:off x="6187440" y="1407875"/>
            <a:ext cx="54337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 modelo de articulación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opera en 3 Niveles, integrando los productos de ChileValora.</a:t>
            </a:r>
            <a:endParaRPr kumimoji="0" lang="es-CL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5D0B3419-1FEC-2345-AAF4-E418390DFFDF}"/>
              </a:ext>
            </a:extLst>
          </p:cNvPr>
          <p:cNvSpPr/>
          <p:nvPr/>
        </p:nvSpPr>
        <p:spPr>
          <a:xfrm>
            <a:off x="542627" y="2369138"/>
            <a:ext cx="5433732" cy="847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0ABC581-E5FD-4D43-A0F4-2179D6CF8581}"/>
              </a:ext>
            </a:extLst>
          </p:cNvPr>
          <p:cNvSpPr/>
          <p:nvPr/>
        </p:nvSpPr>
        <p:spPr>
          <a:xfrm>
            <a:off x="542627" y="3413164"/>
            <a:ext cx="5433732" cy="847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AD9BD72D-F93A-524E-86FD-6849273BA7E4}"/>
              </a:ext>
            </a:extLst>
          </p:cNvPr>
          <p:cNvSpPr/>
          <p:nvPr/>
        </p:nvSpPr>
        <p:spPr>
          <a:xfrm>
            <a:off x="542627" y="4457190"/>
            <a:ext cx="5433732" cy="847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478325BC-A4C5-824F-A4B1-CD740EE1B2E7}"/>
              </a:ext>
            </a:extLst>
          </p:cNvPr>
          <p:cNvSpPr/>
          <p:nvPr/>
        </p:nvSpPr>
        <p:spPr>
          <a:xfrm>
            <a:off x="542627" y="5501216"/>
            <a:ext cx="5433732" cy="847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9B6AE635-0A2B-7C4E-A233-47DA4BDD9071}"/>
              </a:ext>
            </a:extLst>
          </p:cNvPr>
          <p:cNvSpPr txBox="1">
            <a:spLocks/>
          </p:cNvSpPr>
          <p:nvPr/>
        </p:nvSpPr>
        <p:spPr>
          <a:xfrm>
            <a:off x="542627" y="2353812"/>
            <a:ext cx="5433732" cy="847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Diseño y piloto MCTP con equipo de 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MINEDUC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875FA9BE-2604-9845-9956-656832AD7705}"/>
              </a:ext>
            </a:extLst>
          </p:cNvPr>
          <p:cNvSpPr txBox="1">
            <a:spLocks/>
          </p:cNvSpPr>
          <p:nvPr/>
        </p:nvSpPr>
        <p:spPr>
          <a:xfrm>
            <a:off x="542627" y="3413165"/>
            <a:ext cx="5433732" cy="847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Participamos del Consejo Asesor TP</a:t>
            </a:r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A41BE920-8DB9-DA41-8AE9-7DD27E926513}"/>
              </a:ext>
            </a:extLst>
          </p:cNvPr>
          <p:cNvSpPr txBox="1">
            <a:spLocks/>
          </p:cNvSpPr>
          <p:nvPr/>
        </p:nvSpPr>
        <p:spPr>
          <a:xfrm>
            <a:off x="542627" y="4457190"/>
            <a:ext cx="5433732" cy="847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Trabajo conjunto con CFT Estatales</a:t>
            </a:r>
          </a:p>
        </p:txBody>
      </p:sp>
      <p:sp>
        <p:nvSpPr>
          <p:cNvPr id="29" name="Título 1">
            <a:extLst>
              <a:ext uri="{FF2B5EF4-FFF2-40B4-BE49-F238E27FC236}">
                <a16:creationId xmlns:a16="http://schemas.microsoft.com/office/drawing/2014/main" id="{C117DFA3-22C1-3348-A9DA-9C4259575F21}"/>
              </a:ext>
            </a:extLst>
          </p:cNvPr>
          <p:cNvSpPr txBox="1">
            <a:spLocks/>
          </p:cNvSpPr>
          <p:nvPr/>
        </p:nvSpPr>
        <p:spPr>
          <a:xfrm>
            <a:off x="542627" y="5501217"/>
            <a:ext cx="5433732" cy="847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Convenios con otros CFT e IP del 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Sistema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652FFC3B-E462-7A4F-AB1E-BF4AAA357A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754" y="3091781"/>
            <a:ext cx="469146" cy="469146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7F31CE33-51B2-754B-BADA-1D3C88A6F4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754" y="4107781"/>
            <a:ext cx="469146" cy="469146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2565F34C-F0AA-3040-B1E9-410F735D37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754" y="5187281"/>
            <a:ext cx="469146" cy="469146"/>
          </a:xfrm>
          <a:prstGeom prst="rect">
            <a:avLst/>
          </a:prstGeom>
        </p:spPr>
      </p:pic>
      <p:sp>
        <p:nvSpPr>
          <p:cNvPr id="39" name="Rectángulo 38">
            <a:extLst>
              <a:ext uri="{FF2B5EF4-FFF2-40B4-BE49-F238E27FC236}">
                <a16:creationId xmlns:a16="http://schemas.microsoft.com/office/drawing/2014/main" id="{DAB09DBC-A44A-3F40-B039-90F2FF92A050}"/>
              </a:ext>
            </a:extLst>
          </p:cNvPr>
          <p:cNvSpPr/>
          <p:nvPr/>
        </p:nvSpPr>
        <p:spPr>
          <a:xfrm>
            <a:off x="6950005" y="2699830"/>
            <a:ext cx="3135618" cy="93972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46CD6D44-079C-9544-9FE6-E96A5FC9AF75}"/>
              </a:ext>
            </a:extLst>
          </p:cNvPr>
          <p:cNvSpPr txBox="1"/>
          <p:nvPr/>
        </p:nvSpPr>
        <p:spPr>
          <a:xfrm>
            <a:off x="6432884" y="2743199"/>
            <a:ext cx="3801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Diseño Curricular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50B19DB7-665A-9C4E-9EE1-AA4A217F8F63}"/>
              </a:ext>
            </a:extLst>
          </p:cNvPr>
          <p:cNvSpPr txBox="1"/>
          <p:nvPr/>
        </p:nvSpPr>
        <p:spPr>
          <a:xfrm>
            <a:off x="6432884" y="3994485"/>
            <a:ext cx="3801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Reconocimiento de Aprendizajes Previos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AD5C90ED-470D-3549-B6BB-31EE9025B167}"/>
              </a:ext>
            </a:extLst>
          </p:cNvPr>
          <p:cNvSpPr txBox="1"/>
          <p:nvPr/>
        </p:nvSpPr>
        <p:spPr>
          <a:xfrm>
            <a:off x="6432884" y="5486400"/>
            <a:ext cx="3801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Salidas Intermedias</a:t>
            </a:r>
          </a:p>
        </p:txBody>
      </p:sp>
    </p:spTree>
    <p:extLst>
      <p:ext uri="{BB962C8B-B14F-4D97-AF65-F5344CB8AC3E}">
        <p14:creationId xmlns:p14="http://schemas.microsoft.com/office/powerpoint/2010/main" val="107455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EBED0737-A550-A14E-B092-53E6B8C49E16}"/>
              </a:ext>
            </a:extLst>
          </p:cNvPr>
          <p:cNvSpPr txBox="1">
            <a:spLocks/>
          </p:cNvSpPr>
          <p:nvPr/>
        </p:nvSpPr>
        <p:spPr>
          <a:xfrm>
            <a:off x="226493" y="301873"/>
            <a:ext cx="8677813" cy="800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Articulación </a:t>
            </a:r>
            <a:r>
              <a:rPr kumimoji="0" lang="es-C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con la Formación Técnico Profesional</a:t>
            </a:r>
            <a:endParaRPr kumimoji="0" lang="es-CL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4" name="Rectángulo"/>
          <p:cNvSpPr/>
          <p:nvPr/>
        </p:nvSpPr>
        <p:spPr>
          <a:xfrm>
            <a:off x="3135767" y="2198814"/>
            <a:ext cx="28576" cy="4040027"/>
          </a:xfrm>
          <a:prstGeom prst="rect">
            <a:avLst/>
          </a:prstGeom>
          <a:solidFill>
            <a:srgbClr val="119CF4"/>
          </a:solidFill>
          <a:ln w="12700">
            <a:miter lim="400000"/>
          </a:ln>
        </p:spPr>
        <p:txBody>
          <a:bodyPr lIns="22859" tIns="22859" rIns="22859" bIns="22859" anchor="ctr"/>
          <a:lstStyle/>
          <a:p>
            <a:pPr algn="ctr" defTabSz="2286000" hangingPunct="0">
              <a:defRPr sz="7200" b="1" cap="all">
                <a:solidFill>
                  <a:srgbClr val="44546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3600" b="1" kern="0" cap="all">
              <a:solidFill>
                <a:srgbClr val="445469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6" name="127.616"/>
          <p:cNvSpPr txBox="1"/>
          <p:nvPr/>
        </p:nvSpPr>
        <p:spPr>
          <a:xfrm>
            <a:off x="424688" y="2202695"/>
            <a:ext cx="533478" cy="565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2859" tIns="22859" rIns="22859" bIns="22859">
            <a:spAutoFit/>
          </a:bodyPr>
          <a:lstStyle>
            <a:lvl1pPr defTabSz="914400">
              <a:lnSpc>
                <a:spcPct val="90000"/>
              </a:lnSpc>
              <a:defRPr sz="7500" b="1">
                <a:solidFill>
                  <a:srgbClr val="0B66A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algn="ctr" defTabSz="45720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0" cap="none" spc="0" normalizeH="0" baseline="0" noProof="0">
                <a:ln>
                  <a:noFill/>
                </a:ln>
                <a:solidFill>
                  <a:srgbClr val="0B66A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01</a:t>
            </a:r>
          </a:p>
        </p:txBody>
      </p:sp>
      <p:sp>
        <p:nvSpPr>
          <p:cNvPr id="7" name="Rectángulo"/>
          <p:cNvSpPr/>
          <p:nvPr/>
        </p:nvSpPr>
        <p:spPr>
          <a:xfrm>
            <a:off x="6131115" y="2198814"/>
            <a:ext cx="28576" cy="4040027"/>
          </a:xfrm>
          <a:prstGeom prst="rect">
            <a:avLst/>
          </a:prstGeom>
          <a:solidFill>
            <a:srgbClr val="119CF4"/>
          </a:solidFill>
          <a:ln w="12700">
            <a:miter lim="400000"/>
          </a:ln>
        </p:spPr>
        <p:txBody>
          <a:bodyPr lIns="22859" tIns="22859" rIns="22859" bIns="22859" anchor="ctr"/>
          <a:lstStyle/>
          <a:p>
            <a:pPr algn="ctr" defTabSz="2286000" hangingPunct="0">
              <a:defRPr sz="7200" b="1" cap="all">
                <a:solidFill>
                  <a:srgbClr val="44546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3600" b="1" kern="0" cap="all">
              <a:solidFill>
                <a:srgbClr val="445469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8" name="127.616"/>
          <p:cNvSpPr txBox="1"/>
          <p:nvPr/>
        </p:nvSpPr>
        <p:spPr>
          <a:xfrm>
            <a:off x="3420036" y="2202695"/>
            <a:ext cx="533478" cy="565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2859" tIns="22859" rIns="22859" bIns="22859">
            <a:spAutoFit/>
          </a:bodyPr>
          <a:lstStyle>
            <a:lvl1pPr defTabSz="914400">
              <a:lnSpc>
                <a:spcPct val="90000"/>
              </a:lnSpc>
              <a:defRPr sz="7500" b="1">
                <a:solidFill>
                  <a:srgbClr val="0B66A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algn="ctr" defTabSz="45720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0" cap="none" spc="0" normalizeH="0" baseline="0" noProof="0">
                <a:ln>
                  <a:noFill/>
                </a:ln>
                <a:solidFill>
                  <a:srgbClr val="0B66A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02</a:t>
            </a:r>
          </a:p>
        </p:txBody>
      </p:sp>
      <p:sp>
        <p:nvSpPr>
          <p:cNvPr id="9" name="Rectángulo"/>
          <p:cNvSpPr/>
          <p:nvPr/>
        </p:nvSpPr>
        <p:spPr>
          <a:xfrm>
            <a:off x="9126462" y="2198814"/>
            <a:ext cx="28576" cy="4040027"/>
          </a:xfrm>
          <a:prstGeom prst="rect">
            <a:avLst/>
          </a:prstGeom>
          <a:solidFill>
            <a:srgbClr val="119CF4"/>
          </a:solidFill>
          <a:ln w="12700">
            <a:miter lim="400000"/>
          </a:ln>
        </p:spPr>
        <p:txBody>
          <a:bodyPr lIns="22859" tIns="22859" rIns="22859" bIns="22859" anchor="ctr"/>
          <a:lstStyle/>
          <a:p>
            <a:pPr algn="ctr" defTabSz="2286000" hangingPunct="0">
              <a:defRPr sz="7200" b="1" cap="all">
                <a:solidFill>
                  <a:srgbClr val="44546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3600" b="1" kern="0" cap="all">
              <a:solidFill>
                <a:srgbClr val="445469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0" name="127.616"/>
          <p:cNvSpPr txBox="1"/>
          <p:nvPr/>
        </p:nvSpPr>
        <p:spPr>
          <a:xfrm>
            <a:off x="6415383" y="2202695"/>
            <a:ext cx="533478" cy="565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2859" tIns="22859" rIns="22859" bIns="22859">
            <a:spAutoFit/>
          </a:bodyPr>
          <a:lstStyle>
            <a:lvl1pPr defTabSz="914400">
              <a:lnSpc>
                <a:spcPct val="90000"/>
              </a:lnSpc>
              <a:defRPr sz="7500" b="1">
                <a:solidFill>
                  <a:srgbClr val="0B66A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algn="ctr" defTabSz="45720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0" cap="none" spc="0" normalizeH="0" baseline="0" noProof="0">
                <a:ln>
                  <a:noFill/>
                </a:ln>
                <a:solidFill>
                  <a:srgbClr val="0B66A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03</a:t>
            </a:r>
          </a:p>
        </p:txBody>
      </p:sp>
      <p:sp>
        <p:nvSpPr>
          <p:cNvPr id="11" name="127.616"/>
          <p:cNvSpPr txBox="1"/>
          <p:nvPr/>
        </p:nvSpPr>
        <p:spPr>
          <a:xfrm>
            <a:off x="9410730" y="2202695"/>
            <a:ext cx="533478" cy="565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2859" tIns="22859" rIns="22859" bIns="22859">
            <a:spAutoFit/>
          </a:bodyPr>
          <a:lstStyle>
            <a:lvl1pPr defTabSz="914400">
              <a:lnSpc>
                <a:spcPct val="90000"/>
              </a:lnSpc>
              <a:defRPr sz="7500" b="1">
                <a:solidFill>
                  <a:srgbClr val="0B66A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algn="ctr" defTabSz="45720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0" cap="none" spc="0" normalizeH="0" baseline="0" noProof="0">
                <a:ln>
                  <a:noFill/>
                </a:ln>
                <a:solidFill>
                  <a:srgbClr val="0B66A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04</a:t>
            </a:r>
          </a:p>
        </p:txBody>
      </p:sp>
      <p:sp>
        <p:nvSpPr>
          <p:cNvPr id="12" name="Persona evaluada y certificada por un Centro acreditado por ChileValora."/>
          <p:cNvSpPr txBox="1"/>
          <p:nvPr/>
        </p:nvSpPr>
        <p:spPr>
          <a:xfrm>
            <a:off x="358293" y="5204932"/>
            <a:ext cx="2522459" cy="1000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2859" tIns="22859" rIns="22859" bIns="22859">
            <a:spAutoFit/>
          </a:bodyPr>
          <a:lstStyle/>
          <a:p>
            <a:pPr defTabSz="228600" hangingPunct="0">
              <a:defRPr sz="3100">
                <a:solidFill>
                  <a:srgbClr val="0B66A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550" kern="0">
                <a:solidFill>
                  <a:srgbClr val="0B66A1"/>
                </a:solidFill>
                <a:ea typeface="Calibri"/>
                <a:cs typeface="Calibri"/>
                <a:sym typeface="Calibri"/>
              </a:rPr>
              <a:t>Persona evaluada y certificada</a:t>
            </a:r>
            <a:br>
              <a:rPr sz="1550" kern="0">
                <a:solidFill>
                  <a:srgbClr val="0B66A1"/>
                </a:solidFill>
                <a:ea typeface="Calibri"/>
                <a:cs typeface="Calibri"/>
                <a:sym typeface="Calibri"/>
              </a:rPr>
            </a:br>
            <a:r>
              <a:rPr sz="1550" kern="0">
                <a:solidFill>
                  <a:srgbClr val="0B66A1"/>
                </a:solidFill>
                <a:ea typeface="Calibri"/>
                <a:cs typeface="Calibri"/>
                <a:sym typeface="Calibri"/>
              </a:rPr>
              <a:t>por un </a:t>
            </a:r>
            <a:r>
              <a:rPr sz="1550" b="1" kern="0">
                <a:solidFill>
                  <a:srgbClr val="0B66A1"/>
                </a:solidFill>
                <a:ea typeface="Calibri"/>
                <a:cs typeface="Calibri"/>
                <a:sym typeface="Calibri"/>
              </a:rPr>
              <a:t>Centro acreditado</a:t>
            </a:r>
            <a:r>
              <a:rPr sz="1550" kern="0">
                <a:solidFill>
                  <a:srgbClr val="0B66A1"/>
                </a:solidFill>
                <a:ea typeface="Calibri"/>
                <a:cs typeface="Calibri"/>
                <a:sym typeface="Calibri"/>
              </a:rPr>
              <a:t> por ChileValora.</a:t>
            </a:r>
          </a:p>
          <a:p>
            <a:pPr defTabSz="228600" hangingPunct="0">
              <a:defRPr sz="3100">
                <a:solidFill>
                  <a:srgbClr val="0B66A1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550" kern="0">
              <a:solidFill>
                <a:srgbClr val="0B66A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3" name="EL CFT reconoce su certificado de competencias laborales de ChileValora."/>
          <p:cNvSpPr txBox="1"/>
          <p:nvPr/>
        </p:nvSpPr>
        <p:spPr>
          <a:xfrm>
            <a:off x="3386500" y="5204932"/>
            <a:ext cx="2522458" cy="7617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2859" tIns="22859" rIns="22859" bIns="22859">
            <a:spAutoFit/>
          </a:bodyPr>
          <a:lstStyle/>
          <a:p>
            <a:pPr defTabSz="228600" hangingPunct="0">
              <a:defRPr sz="3100">
                <a:solidFill>
                  <a:srgbClr val="0B66A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550" kern="0">
                <a:solidFill>
                  <a:srgbClr val="0B66A1"/>
                </a:solidFill>
                <a:ea typeface="Calibri"/>
                <a:cs typeface="Calibri"/>
                <a:sym typeface="Calibri"/>
              </a:rPr>
              <a:t>EL CFT reconoce su certificado</a:t>
            </a:r>
            <a:br>
              <a:rPr sz="1550" kern="0">
                <a:solidFill>
                  <a:srgbClr val="0B66A1"/>
                </a:solidFill>
                <a:ea typeface="Calibri"/>
                <a:cs typeface="Calibri"/>
                <a:sym typeface="Calibri"/>
              </a:rPr>
            </a:br>
            <a:r>
              <a:rPr sz="1550" kern="0">
                <a:solidFill>
                  <a:srgbClr val="0B66A1"/>
                </a:solidFill>
                <a:ea typeface="Calibri"/>
                <a:cs typeface="Calibri"/>
                <a:sym typeface="Calibri"/>
              </a:rPr>
              <a:t>de competencias laborales</a:t>
            </a:r>
            <a:br>
              <a:rPr sz="1550" kern="0">
                <a:solidFill>
                  <a:srgbClr val="0B66A1"/>
                </a:solidFill>
                <a:ea typeface="Calibri"/>
                <a:cs typeface="Calibri"/>
                <a:sym typeface="Calibri"/>
              </a:rPr>
            </a:br>
            <a:r>
              <a:rPr sz="1550" kern="0">
                <a:solidFill>
                  <a:srgbClr val="0B66A1"/>
                </a:solidFill>
                <a:ea typeface="Calibri"/>
                <a:cs typeface="Calibri"/>
                <a:sym typeface="Calibri"/>
              </a:rPr>
              <a:t>de ChileValora.</a:t>
            </a:r>
          </a:p>
        </p:txBody>
      </p:sp>
      <p:sp>
        <p:nvSpPr>
          <p:cNvPr id="14" name="La persona podrá disminuir carga académica y/o duración de la carrera dependiendo de los certificados reconocidos por el CFT."/>
          <p:cNvSpPr txBox="1"/>
          <p:nvPr/>
        </p:nvSpPr>
        <p:spPr>
          <a:xfrm>
            <a:off x="6381847" y="4963632"/>
            <a:ext cx="2522459" cy="1238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2859" tIns="22859" rIns="22859" bIns="22859">
            <a:spAutoFit/>
          </a:bodyPr>
          <a:lstStyle/>
          <a:p>
            <a:pPr defTabSz="228600" hangingPunct="0">
              <a:defRPr sz="3100">
                <a:solidFill>
                  <a:srgbClr val="0B66A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550" b="1" kern="0">
                <a:solidFill>
                  <a:srgbClr val="0B66A1"/>
                </a:solidFill>
                <a:ea typeface="Calibri"/>
                <a:cs typeface="Calibri"/>
                <a:sym typeface="Calibri"/>
              </a:rPr>
              <a:t>La persona podrá disminuir carga académica y/o duración de la carrera</a:t>
            </a:r>
            <a:r>
              <a:rPr sz="1550" kern="0">
                <a:solidFill>
                  <a:srgbClr val="0B66A1"/>
                </a:solidFill>
                <a:ea typeface="Calibri"/>
                <a:cs typeface="Calibri"/>
                <a:sym typeface="Calibri"/>
              </a:rPr>
              <a:t> dependiendo de los certificados reconocidos por el CFT.</a:t>
            </a:r>
          </a:p>
        </p:txBody>
      </p:sp>
      <p:sp>
        <p:nvSpPr>
          <p:cNvPr id="15" name="La persona obtiene su título de técnico de nivel superior y puede continuar desarrollando su trayectoria formativa laboral."/>
          <p:cNvSpPr txBox="1"/>
          <p:nvPr/>
        </p:nvSpPr>
        <p:spPr>
          <a:xfrm>
            <a:off x="9377194" y="4963632"/>
            <a:ext cx="2522459" cy="1238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2859" tIns="22859" rIns="22859" bIns="22859">
            <a:spAutoFit/>
          </a:bodyPr>
          <a:lstStyle/>
          <a:p>
            <a:pPr defTabSz="228600" hangingPunct="0">
              <a:defRPr sz="3100">
                <a:solidFill>
                  <a:srgbClr val="0B66A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550" kern="0">
                <a:solidFill>
                  <a:srgbClr val="0B66A1"/>
                </a:solidFill>
                <a:ea typeface="Calibri"/>
                <a:cs typeface="Calibri"/>
                <a:sym typeface="Calibri"/>
              </a:rPr>
              <a:t>La persona </a:t>
            </a:r>
            <a:r>
              <a:rPr sz="1550" b="1" kern="0">
                <a:solidFill>
                  <a:srgbClr val="0B66A1"/>
                </a:solidFill>
                <a:ea typeface="Calibri"/>
                <a:cs typeface="Calibri"/>
                <a:sym typeface="Calibri"/>
              </a:rPr>
              <a:t>obtiene su título de técnico de nivel superior</a:t>
            </a:r>
            <a:r>
              <a:rPr sz="1550" kern="0">
                <a:solidFill>
                  <a:srgbClr val="0B66A1"/>
                </a:solidFill>
                <a:ea typeface="Calibri"/>
                <a:cs typeface="Calibri"/>
                <a:sym typeface="Calibri"/>
              </a:rPr>
              <a:t> y puede continuar desarrollando su trayectoria formativa laboral.</a:t>
            </a:r>
          </a:p>
        </p:txBody>
      </p:sp>
      <p:pic>
        <p:nvPicPr>
          <p:cNvPr id="16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19359" y="3088598"/>
            <a:ext cx="2429666" cy="17552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Imagen" descr="Imagen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29267" y="2816376"/>
            <a:ext cx="2227619" cy="18995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Imagen" descr="Imagen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410054" y="2757982"/>
            <a:ext cx="2609784" cy="18995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Imagen" descr="Imagen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05713" y="2771088"/>
            <a:ext cx="2227619" cy="2307095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Caracterización a nivel regional"/>
          <p:cNvSpPr txBox="1"/>
          <p:nvPr/>
        </p:nvSpPr>
        <p:spPr>
          <a:xfrm>
            <a:off x="358293" y="1455789"/>
            <a:ext cx="6590568" cy="193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algn="l" defTabSz="4572000">
              <a:lnSpc>
                <a:spcPct val="70000"/>
              </a:lnSpc>
              <a:defRPr sz="2700" b="1" cap="all">
                <a:solidFill>
                  <a:srgbClr val="44546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algn="l" defTabSz="2286000" eaLnBrk="1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all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Reconocimiento del certificado de competencias</a:t>
            </a:r>
          </a:p>
        </p:txBody>
      </p:sp>
    </p:spTree>
    <p:extLst>
      <p:ext uri="{BB962C8B-B14F-4D97-AF65-F5344CB8AC3E}">
        <p14:creationId xmlns:p14="http://schemas.microsoft.com/office/powerpoint/2010/main" val="133255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03504" y="1331913"/>
            <a:ext cx="10938178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CL" sz="3200" dirty="0" smtClean="0">
                <a:solidFill>
                  <a:schemeClr val="bg1"/>
                </a:solidFill>
              </a:rPr>
              <a:t>Alianzas estratégicas con otros actores  </a:t>
            </a:r>
            <a:endParaRPr lang="es-CL" sz="32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784541"/>
              </p:ext>
            </p:extLst>
          </p:nvPr>
        </p:nvGraphicFramePr>
        <p:xfrm>
          <a:off x="603504" y="1984247"/>
          <a:ext cx="3557016" cy="4553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7016">
                  <a:extLst>
                    <a:ext uri="{9D8B030D-6E8A-4147-A177-3AD203B41FA5}">
                      <a16:colId xmlns:a16="http://schemas.microsoft.com/office/drawing/2014/main" val="679001605"/>
                    </a:ext>
                  </a:extLst>
                </a:gridCol>
              </a:tblGrid>
              <a:tr h="129457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328567"/>
                  </a:ext>
                </a:extLst>
              </a:tr>
              <a:tr h="32591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546A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Convenio de Colaboración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L" sz="2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4546A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546A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Compartir los respectivos modelos de evaluación y programar actividades de trasferencia del modelo de evaluación de competencias a evaluadores WS.  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823330"/>
                  </a:ext>
                </a:extLst>
              </a:tr>
            </a:tbl>
          </a:graphicData>
        </a:graphic>
      </p:graphicFrame>
      <p:pic>
        <p:nvPicPr>
          <p:cNvPr id="29" name="Imagen 1" descr="logo WS ch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395" y="2041852"/>
            <a:ext cx="1460853" cy="123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682324"/>
              </p:ext>
            </p:extLst>
          </p:nvPr>
        </p:nvGraphicFramePr>
        <p:xfrm>
          <a:off x="4294085" y="1984248"/>
          <a:ext cx="3557016" cy="4553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7016">
                  <a:extLst>
                    <a:ext uri="{9D8B030D-6E8A-4147-A177-3AD203B41FA5}">
                      <a16:colId xmlns:a16="http://schemas.microsoft.com/office/drawing/2014/main" val="679001605"/>
                    </a:ext>
                  </a:extLst>
                </a:gridCol>
              </a:tblGrid>
              <a:tr h="129457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328567"/>
                  </a:ext>
                </a:extLst>
              </a:tr>
              <a:tr h="32591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546A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Alianza de Trabajo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L" sz="2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4546A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546A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Apoyo en la ejecución de proyectos de certificación en el sector municipal, para vincular certificación con carreras de administración o logística en CFT estatales.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823330"/>
                  </a:ext>
                </a:extLst>
              </a:tr>
            </a:tbl>
          </a:graphicData>
        </a:graphic>
      </p:graphicFrame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438860"/>
              </p:ext>
            </p:extLst>
          </p:nvPr>
        </p:nvGraphicFramePr>
        <p:xfrm>
          <a:off x="7984666" y="1984247"/>
          <a:ext cx="3557016" cy="4553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7016">
                  <a:extLst>
                    <a:ext uri="{9D8B030D-6E8A-4147-A177-3AD203B41FA5}">
                      <a16:colId xmlns:a16="http://schemas.microsoft.com/office/drawing/2014/main" val="679001605"/>
                    </a:ext>
                  </a:extLst>
                </a:gridCol>
              </a:tblGrid>
              <a:tr h="129457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328567"/>
                  </a:ext>
                </a:extLst>
              </a:tr>
              <a:tr h="32591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546A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Alianza de Trabajo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L" sz="2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4546A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546A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Perfiles ocupacionales para el diseño de planes formativos.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L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4546A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546A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Apoyo en el sistema de aseguramiento de calidad de la capacitación.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L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4546A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546A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Certificación de jóvenes de Liceos Técnicos. </a:t>
                      </a:r>
                      <a:endParaRPr kumimoji="0" lang="es-CL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546A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823330"/>
                  </a:ext>
                </a:extLst>
              </a:tr>
            </a:tbl>
          </a:graphicData>
        </a:graphic>
      </p:graphicFrame>
      <p:pic>
        <p:nvPicPr>
          <p:cNvPr id="1026" name="Picture 2" descr="SENCE – Fundación Empl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234" y="2119365"/>
            <a:ext cx="2215879" cy="104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IPEL | Catálogo de Programas 20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245" y="2119365"/>
            <a:ext cx="3020695" cy="117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EBED0737-A550-A14E-B092-53E6B8C49E16}"/>
              </a:ext>
            </a:extLst>
          </p:cNvPr>
          <p:cNvSpPr txBox="1">
            <a:spLocks/>
          </p:cNvSpPr>
          <p:nvPr/>
        </p:nvSpPr>
        <p:spPr>
          <a:xfrm>
            <a:off x="313114" y="207740"/>
            <a:ext cx="8677813" cy="800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Articulación </a:t>
            </a:r>
            <a:r>
              <a:rPr kumimoji="0" lang="es-C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con la Formación Técnico Profesional</a:t>
            </a:r>
            <a:endParaRPr kumimoji="0" lang="es-CL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1468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3A1C35-9E01-1C4F-88D8-1C51C02D8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837" y="178702"/>
            <a:ext cx="9308615" cy="800825"/>
          </a:xfrm>
        </p:spPr>
        <p:txBody>
          <a:bodyPr>
            <a:normAutofit/>
          </a:bodyPr>
          <a:lstStyle/>
          <a:p>
            <a:r>
              <a:rPr lang="es-CL" sz="3600" dirty="0" smtClean="0"/>
              <a:t>Certificación como aporte a la empleabilidad</a:t>
            </a:r>
            <a:endParaRPr lang="es-CL" sz="3600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27283207"/>
              </p:ext>
            </p:extLst>
          </p:nvPr>
        </p:nvGraphicFramePr>
        <p:xfrm>
          <a:off x="511032" y="1370117"/>
          <a:ext cx="11269221" cy="5096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944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CNUR - La Agencia de la ONU para los Refugiad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88" y="4892268"/>
            <a:ext cx="1355392" cy="7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83A1C35-9E01-1C4F-88D8-1C51C02D8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837" y="178702"/>
            <a:ext cx="9308615" cy="800825"/>
          </a:xfrm>
        </p:spPr>
        <p:txBody>
          <a:bodyPr>
            <a:normAutofit/>
          </a:bodyPr>
          <a:lstStyle/>
          <a:p>
            <a:r>
              <a:rPr lang="es-CL" sz="3600" dirty="0" smtClean="0"/>
              <a:t>Cooperación Internacional </a:t>
            </a:r>
            <a:endParaRPr lang="es-CL" sz="3600" dirty="0"/>
          </a:p>
        </p:txBody>
      </p:sp>
      <p:sp>
        <p:nvSpPr>
          <p:cNvPr id="3" name="Rectángulo 2"/>
          <p:cNvSpPr/>
          <p:nvPr/>
        </p:nvSpPr>
        <p:spPr>
          <a:xfrm>
            <a:off x="2498227" y="3080492"/>
            <a:ext cx="92379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2000" kern="0" dirty="0" smtClean="0">
                <a:solidFill>
                  <a:prstClr val="black"/>
                </a:solidFill>
              </a:rPr>
              <a:t>Proyectos </a:t>
            </a:r>
            <a:r>
              <a:rPr lang="es-ES" sz="2000" kern="0" dirty="0">
                <a:solidFill>
                  <a:prstClr val="black"/>
                </a:solidFill>
              </a:rPr>
              <a:t>de </a:t>
            </a:r>
            <a:r>
              <a:rPr lang="es-ES" sz="2000" b="1" kern="0" dirty="0">
                <a:solidFill>
                  <a:schemeClr val="accent1"/>
                </a:solidFill>
              </a:rPr>
              <a:t>homologación </a:t>
            </a:r>
            <a:r>
              <a:rPr lang="es-ES" sz="2000" b="1" kern="0" dirty="0" smtClean="0">
                <a:solidFill>
                  <a:schemeClr val="accent1"/>
                </a:solidFill>
              </a:rPr>
              <a:t>de Certificaciones </a:t>
            </a:r>
            <a:r>
              <a:rPr lang="es-ES" sz="2000" kern="0" dirty="0" smtClean="0">
                <a:solidFill>
                  <a:prstClr val="black"/>
                </a:solidFill>
              </a:rPr>
              <a:t>con </a:t>
            </a:r>
            <a:r>
              <a:rPr lang="es-ES" sz="2000" kern="0" dirty="0">
                <a:solidFill>
                  <a:prstClr val="black"/>
                </a:solidFill>
              </a:rPr>
              <a:t>Perú y países de la Alianza del </a:t>
            </a:r>
            <a:r>
              <a:rPr lang="es-ES" sz="2000" kern="0" dirty="0" smtClean="0">
                <a:solidFill>
                  <a:prstClr val="black"/>
                </a:solidFill>
              </a:rPr>
              <a:t>Pacífico</a:t>
            </a:r>
            <a:r>
              <a:rPr lang="es-ES" sz="2000" kern="0" dirty="0">
                <a:solidFill>
                  <a:prstClr val="black"/>
                </a:solidFill>
              </a:rPr>
              <a:t> </a:t>
            </a:r>
            <a:r>
              <a:rPr lang="es-ES" sz="2000" kern="0" dirty="0" smtClean="0">
                <a:solidFill>
                  <a:prstClr val="black"/>
                </a:solidFill>
              </a:rPr>
              <a:t>(Colombia, México, Perú y Chile).</a:t>
            </a:r>
            <a:endParaRPr lang="es-ES" sz="2000" kern="0" dirty="0">
              <a:solidFill>
                <a:prstClr val="black"/>
              </a:solidFill>
            </a:endParaRPr>
          </a:p>
        </p:txBody>
      </p:sp>
      <p:pic>
        <p:nvPicPr>
          <p:cNvPr id="1026" name="Picture 2" descr="Por primera vez en Canadá, se realizó el Festival de Cine de la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64" y="2859503"/>
            <a:ext cx="1888093" cy="101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IT/Cinterfor | OIT/Cinterf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14" y="1438353"/>
            <a:ext cx="1355392" cy="105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2407641" y="1501008"/>
            <a:ext cx="93285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2000" b="1" kern="0" dirty="0">
                <a:solidFill>
                  <a:schemeClr val="accent1"/>
                </a:solidFill>
              </a:rPr>
              <a:t>Asistencia Técnica y cooperación </a:t>
            </a:r>
            <a:r>
              <a:rPr lang="es-ES" sz="2000" kern="0" dirty="0">
                <a:solidFill>
                  <a:prstClr val="black"/>
                </a:solidFill>
              </a:rPr>
              <a:t>para la instalación de sistemas de certificación y vinculación con Marcos de Cualificaciones (Paraguay, Panamá, Uruguay, El Salvador entre otros).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452934" y="4624003"/>
            <a:ext cx="92379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2000" kern="0" dirty="0" smtClean="0">
                <a:solidFill>
                  <a:prstClr val="black"/>
                </a:solidFill>
              </a:rPr>
              <a:t>Alianza estratégica con OIM + ACNUR </a:t>
            </a:r>
            <a:r>
              <a:rPr lang="es-CL" sz="2000" kern="0" dirty="0" smtClean="0">
                <a:solidFill>
                  <a:prstClr val="black"/>
                </a:solidFill>
              </a:rPr>
              <a:t>para </a:t>
            </a:r>
            <a:r>
              <a:rPr lang="es-CL" sz="2000" kern="0" dirty="0">
                <a:solidFill>
                  <a:prstClr val="black"/>
                </a:solidFill>
              </a:rPr>
              <a:t>fomentar la </a:t>
            </a:r>
            <a:r>
              <a:rPr lang="es-CL" sz="2000" b="1" kern="0" dirty="0">
                <a:solidFill>
                  <a:srgbClr val="0070C0"/>
                </a:solidFill>
              </a:rPr>
              <a:t>certificación de migrantes</a:t>
            </a:r>
            <a:r>
              <a:rPr lang="es-CL" sz="2000" b="1" kern="0" dirty="0" smtClean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514" y="4366806"/>
            <a:ext cx="1545141" cy="662203"/>
          </a:xfrm>
          <a:prstGeom prst="rect">
            <a:avLst/>
          </a:prstGeom>
        </p:spPr>
      </p:pic>
      <p:pic>
        <p:nvPicPr>
          <p:cNvPr id="3076" name="Picture 4" descr="INMI – Plataforma digital de empleo para migrant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41" y="5895710"/>
            <a:ext cx="1402738" cy="87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2498227" y="5895710"/>
            <a:ext cx="92379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2000" kern="0" dirty="0">
                <a:solidFill>
                  <a:prstClr val="black"/>
                </a:solidFill>
              </a:rPr>
              <a:t>Acuerdo con INMI </a:t>
            </a:r>
            <a:r>
              <a:rPr lang="es-CL" sz="2000" kern="0" dirty="0">
                <a:solidFill>
                  <a:prstClr val="black"/>
                </a:solidFill>
              </a:rPr>
              <a:t>– </a:t>
            </a:r>
            <a:r>
              <a:rPr lang="es-CL" sz="2000" b="1" kern="0" dirty="0">
                <a:solidFill>
                  <a:srgbClr val="0070C0"/>
                </a:solidFill>
              </a:rPr>
              <a:t>Plataforma de Intermediación Laboral de Migrantes </a:t>
            </a:r>
            <a:r>
              <a:rPr lang="es-CL" sz="2000" kern="0" dirty="0">
                <a:solidFill>
                  <a:prstClr val="black"/>
                </a:solidFill>
              </a:rPr>
              <a:t>– con el fin de sumar a los trabajadores certificados y aportar así a su empleabilidad. </a:t>
            </a:r>
            <a:endParaRPr lang="es-ES" sz="20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56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946059" y="-1672991"/>
            <a:ext cx="8427563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 descr="Imagen 4"/>
          <p:cNvPicPr>
            <a:picLocks noChangeAspect="1"/>
          </p:cNvPicPr>
          <p:nvPr/>
        </p:nvPicPr>
        <p:blipFill>
          <a:blip r:embed="rId2"/>
          <a:srcRect l="15530" t="71879" r="63031" b="25314"/>
          <a:stretch>
            <a:fillRect/>
          </a:stretch>
        </p:blipFill>
        <p:spPr>
          <a:xfrm>
            <a:off x="3552261" y="2465644"/>
            <a:ext cx="5580972" cy="45658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CuadroTexto 1"/>
          <p:cNvSpPr txBox="1"/>
          <p:nvPr/>
        </p:nvSpPr>
        <p:spPr>
          <a:xfrm>
            <a:off x="2732916" y="2870012"/>
            <a:ext cx="7369962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chemeClr val="accent5">
                    <a:satOff val="-3547"/>
                    <a:lumOff val="-10352"/>
                  </a:schemeClr>
                </a:solidFill>
              </a:defRPr>
            </a:lvl1pPr>
          </a:lstStyle>
          <a:p>
            <a:r>
              <a:rPr lang="es-CL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Llama al 600 300 1999 o escríbenos ingresando a www.chilevalora.cl</a:t>
            </a:r>
            <a:endParaRPr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1372" y="3485851"/>
            <a:ext cx="2422751" cy="101066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C46968A-EA30-480E-A854-57D159FAD871}"/>
              </a:ext>
            </a:extLst>
          </p:cNvPr>
          <p:cNvSpPr txBox="1"/>
          <p:nvPr/>
        </p:nvSpPr>
        <p:spPr>
          <a:xfrm>
            <a:off x="2732916" y="782826"/>
            <a:ext cx="7194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6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Muchas Gracias!</a:t>
            </a:r>
            <a:endParaRPr lang="es-ES" sz="6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45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3A1C35-9E01-1C4F-88D8-1C51C02D8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837" y="178702"/>
            <a:ext cx="9308615" cy="800825"/>
          </a:xfrm>
        </p:spPr>
        <p:txBody>
          <a:bodyPr>
            <a:normAutofit/>
          </a:bodyPr>
          <a:lstStyle/>
          <a:p>
            <a:r>
              <a:rPr lang="es-CL" sz="3600" dirty="0" smtClean="0"/>
              <a:t>¿Quiénes Somos? </a:t>
            </a:r>
            <a:r>
              <a:rPr lang="es-CL" sz="2800" dirty="0" smtClean="0"/>
              <a:t>Institucionalidad </a:t>
            </a:r>
            <a:endParaRPr lang="es-CL" sz="2800" dirty="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A3F67F8-AB98-4A4E-B6B3-0A496DB35557}"/>
              </a:ext>
            </a:extLst>
          </p:cNvPr>
          <p:cNvSpPr/>
          <p:nvPr/>
        </p:nvSpPr>
        <p:spPr>
          <a:xfrm>
            <a:off x="1555274" y="3785448"/>
            <a:ext cx="1873770" cy="187377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40323FD-DBBC-DF45-8D08-BE96A27A72EA}"/>
              </a:ext>
            </a:extLst>
          </p:cNvPr>
          <p:cNvSpPr txBox="1"/>
          <p:nvPr/>
        </p:nvSpPr>
        <p:spPr>
          <a:xfrm>
            <a:off x="1538762" y="5756568"/>
            <a:ext cx="417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3 representantes empleadores 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3913992" y="3743583"/>
            <a:ext cx="1873770" cy="1873770"/>
            <a:chOff x="8788677" y="3785448"/>
            <a:chExt cx="1873770" cy="1873770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26BA29E0-529A-054E-948F-590D24651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85973" y="3991609"/>
              <a:ext cx="1705120" cy="1327229"/>
            </a:xfrm>
            <a:prstGeom prst="rect">
              <a:avLst/>
            </a:prstGeom>
          </p:spPr>
        </p:pic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34809815-2839-964A-91F8-C2E9179A42A8}"/>
                </a:ext>
              </a:extLst>
            </p:cNvPr>
            <p:cNvSpPr/>
            <p:nvPr/>
          </p:nvSpPr>
          <p:spPr>
            <a:xfrm>
              <a:off x="8788677" y="3785448"/>
              <a:ext cx="1873770" cy="1873770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4" name="Imagen 23">
            <a:extLst>
              <a:ext uri="{FF2B5EF4-FFF2-40B4-BE49-F238E27FC236}">
                <a16:creationId xmlns:a16="http://schemas.microsoft.com/office/drawing/2014/main" id="{B7541D57-44C7-D34C-80B0-B0882E485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828" y="4253544"/>
            <a:ext cx="1384921" cy="904349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5BB9230C-3F5A-314C-B671-C077067F2A75}"/>
              </a:ext>
            </a:extLst>
          </p:cNvPr>
          <p:cNvSpPr txBox="1"/>
          <p:nvPr/>
        </p:nvSpPr>
        <p:spPr>
          <a:xfrm>
            <a:off x="3503371" y="447455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6289222" y="3730793"/>
            <a:ext cx="4627600" cy="2894450"/>
            <a:chOff x="4500027" y="670614"/>
            <a:chExt cx="4627600" cy="2894450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13BC207E-D053-944E-9125-FDB05A83D971}"/>
                </a:ext>
              </a:extLst>
            </p:cNvPr>
            <p:cNvSpPr/>
            <p:nvPr/>
          </p:nvSpPr>
          <p:spPr>
            <a:xfrm>
              <a:off x="4516539" y="670614"/>
              <a:ext cx="1873770" cy="1873770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8AFB36FE-2500-684E-9BD5-DDCD87A11E29}"/>
                </a:ext>
              </a:extLst>
            </p:cNvPr>
            <p:cNvSpPr txBox="1"/>
            <p:nvPr/>
          </p:nvSpPr>
          <p:spPr>
            <a:xfrm>
              <a:off x="4500027" y="2641734"/>
              <a:ext cx="18587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rPr>
                <a:t>3 representantes trabajadores</a:t>
              </a:r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F1FAF0A5-E87C-CA49-95FA-FE648F679266}"/>
                </a:ext>
              </a:extLst>
            </p:cNvPr>
            <p:cNvSpPr/>
            <p:nvPr/>
          </p:nvSpPr>
          <p:spPr>
            <a:xfrm>
              <a:off x="6869995" y="670614"/>
              <a:ext cx="1873770" cy="1873770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052959C3-36E7-BC42-B669-9A0B2463CD6A}"/>
                </a:ext>
              </a:extLst>
            </p:cNvPr>
            <p:cNvSpPr txBox="1"/>
            <p:nvPr/>
          </p:nvSpPr>
          <p:spPr>
            <a:xfrm>
              <a:off x="6390308" y="2641734"/>
              <a:ext cx="27373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rPr>
                <a:t>3 representantes de los Ministros del </a:t>
              </a:r>
              <a:r>
                <a:rPr kumimoji="0" lang="es-CL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rPr>
                <a:t>Trabajo, Educación </a:t>
              </a:r>
              <a:r>
                <a:rPr kumimoji="0" lang="es-C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rPr>
                <a:t>y </a:t>
              </a:r>
              <a:r>
                <a:rPr kumimoji="0" lang="es-CL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rPr>
                <a:t>Economía</a:t>
              </a:r>
              <a:endPara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0C5959E5-2163-3E49-A807-3C5CA63AC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64641" y="1221648"/>
              <a:ext cx="1505920" cy="615721"/>
            </a:xfrm>
            <a:prstGeom prst="rect">
              <a:avLst/>
            </a:prstGeom>
          </p:spPr>
        </p:pic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9115A588-138E-3B43-811B-F4872B1DE1E4}"/>
                </a:ext>
              </a:extLst>
            </p:cNvPr>
            <p:cNvSpPr txBox="1"/>
            <p:nvPr/>
          </p:nvSpPr>
          <p:spPr>
            <a:xfrm>
              <a:off x="6460875" y="1359724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pic>
          <p:nvPicPr>
            <p:cNvPr id="28" name="Picture 4" descr="Resultado de imagen para logo gobiern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7613" y="1078036"/>
              <a:ext cx="1119074" cy="1119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ángulo 2"/>
          <p:cNvSpPr/>
          <p:nvPr/>
        </p:nvSpPr>
        <p:spPr>
          <a:xfrm>
            <a:off x="593398" y="1483020"/>
            <a:ext cx="2367650" cy="1757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C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ChileValora es un servicio público se crea bajo la Ley 20.267 promulgada el 2008.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3441310" y="1483020"/>
            <a:ext cx="2382420" cy="1757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C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relaciona con la Presidencia de la República, a través del Ministerio del Trabajo y Previsión Social. 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9137134" y="1476625"/>
            <a:ext cx="2338175" cy="1757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C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 a través de una Secretaría Ejecutiva. 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6289222" y="1483020"/>
            <a:ext cx="2367650" cy="1757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C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Está constituido por un directorio, integrado en forma tripartita, paritaria y resolutiva.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5BB9230C-3F5A-314C-B671-C077067F2A75}"/>
              </a:ext>
            </a:extLst>
          </p:cNvPr>
          <p:cNvSpPr txBox="1"/>
          <p:nvPr/>
        </p:nvSpPr>
        <p:spPr>
          <a:xfrm>
            <a:off x="5869215" y="44496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77674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5570" y="162601"/>
            <a:ext cx="9308615" cy="800825"/>
          </a:xfrm>
        </p:spPr>
        <p:txBody>
          <a:bodyPr>
            <a:noAutofit/>
          </a:bodyPr>
          <a:lstStyle/>
          <a:p>
            <a:r>
              <a:rPr lang="es-CL" sz="3600" dirty="0"/>
              <a:t>Objetivos y Actores del Sistema 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75982246"/>
              </p:ext>
            </p:extLst>
          </p:nvPr>
        </p:nvGraphicFramePr>
        <p:xfrm>
          <a:off x="1114697" y="1500660"/>
          <a:ext cx="9927772" cy="2075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6" name="Grupo 15"/>
          <p:cNvGrpSpPr/>
          <p:nvPr/>
        </p:nvGrpSpPr>
        <p:grpSpPr>
          <a:xfrm>
            <a:off x="2046515" y="3850262"/>
            <a:ext cx="2886385" cy="2403024"/>
            <a:chOff x="2374231" y="2157663"/>
            <a:chExt cx="3020420" cy="2760887"/>
          </a:xfrm>
        </p:grpSpPr>
        <p:pic>
          <p:nvPicPr>
            <p:cNvPr id="17" name="Imagen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08" t="48953"/>
            <a:stretch/>
          </p:blipFill>
          <p:spPr>
            <a:xfrm>
              <a:off x="2374231" y="2269374"/>
              <a:ext cx="3020420" cy="2649176"/>
            </a:xfrm>
            <a:prstGeom prst="rect">
              <a:avLst/>
            </a:prstGeom>
          </p:spPr>
        </p:pic>
        <p:sp>
          <p:nvSpPr>
            <p:cNvPr id="18" name="Rectángulo 17"/>
            <p:cNvSpPr/>
            <p:nvPr/>
          </p:nvSpPr>
          <p:spPr>
            <a:xfrm>
              <a:off x="3224463" y="2157663"/>
              <a:ext cx="521369" cy="1925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6073082" y="3654829"/>
            <a:ext cx="2800952" cy="2676302"/>
            <a:chOff x="7430467" y="1379621"/>
            <a:chExt cx="3028986" cy="3078883"/>
          </a:xfrm>
        </p:grpSpPr>
        <p:sp>
          <p:nvSpPr>
            <p:cNvPr id="20" name="Rectángulo 19"/>
            <p:cNvSpPr/>
            <p:nvPr/>
          </p:nvSpPr>
          <p:spPr>
            <a:xfrm>
              <a:off x="7430467" y="3299198"/>
              <a:ext cx="521369" cy="1979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Imagen 2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279" r="53602" b="1"/>
            <a:stretch/>
          </p:blipFill>
          <p:spPr>
            <a:xfrm>
              <a:off x="7691151" y="1514897"/>
              <a:ext cx="2581249" cy="2943607"/>
            </a:xfrm>
            <a:prstGeom prst="rect">
              <a:avLst/>
            </a:prstGeom>
          </p:spPr>
        </p:pic>
        <p:sp>
          <p:nvSpPr>
            <p:cNvPr id="22" name="Rectángulo 21"/>
            <p:cNvSpPr/>
            <p:nvPr/>
          </p:nvSpPr>
          <p:spPr>
            <a:xfrm>
              <a:off x="9753600" y="1379621"/>
              <a:ext cx="705853" cy="4010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Más 22"/>
          <p:cNvSpPr/>
          <p:nvPr/>
        </p:nvSpPr>
        <p:spPr>
          <a:xfrm>
            <a:off x="5231074" y="4797830"/>
            <a:ext cx="721893" cy="652304"/>
          </a:xfrm>
          <a:prstGeom prst="mathPlus">
            <a:avLst/>
          </a:prstGeom>
          <a:solidFill>
            <a:srgbClr val="00A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76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266869" y="232145"/>
            <a:ext cx="9308615" cy="800825"/>
          </a:xfrm>
        </p:spPr>
        <p:txBody>
          <a:bodyPr>
            <a:normAutofit/>
          </a:bodyPr>
          <a:lstStyle/>
          <a:p>
            <a:r>
              <a:rPr lang="es-CL" sz="3200" b="1" dirty="0" smtClean="0">
                <a:latin typeface="Corbel" panose="020B0503020204020204" pitchFamily="34" charset="0"/>
              </a:rPr>
              <a:t>Metodología de Trabajo de ChileValora </a:t>
            </a:r>
            <a:endParaRPr lang="es-CL" sz="3200" b="1" dirty="0">
              <a:latin typeface="Corbel" panose="020B0503020204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66869" y="1436369"/>
            <a:ext cx="115685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ChileValora congrega a </a:t>
            </a: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tres actores </a:t>
            </a:r>
            <a:r>
              <a:rPr kumimoji="0" lang="es-C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claves</a:t>
            </a:r>
            <a:r>
              <a:rPr kumimoji="0" lang="es-C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: </a:t>
            </a: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gobierno, empresarios y trabajadores, situando el trabajo como un valor central para la </a:t>
            </a: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generación de riqueza</a:t>
            </a: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, </a:t>
            </a: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cohesión social</a:t>
            </a: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, </a:t>
            </a: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legitimidad de las políticas sociales y económicas</a:t>
            </a: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, permitiendo avanzar en </a:t>
            </a: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productividad y en mejoramiento de la calidad de vida </a:t>
            </a: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de las personas.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3607344" y="3008304"/>
            <a:ext cx="4635285" cy="906612"/>
            <a:chOff x="0" y="317314"/>
            <a:chExt cx="4635285" cy="906612"/>
          </a:xfrm>
        </p:grpSpPr>
        <p:sp>
          <p:nvSpPr>
            <p:cNvPr id="22" name="Proceso 21"/>
            <p:cNvSpPr/>
            <p:nvPr/>
          </p:nvSpPr>
          <p:spPr>
            <a:xfrm>
              <a:off x="0" y="317314"/>
              <a:ext cx="4635285" cy="906612"/>
            </a:xfrm>
            <a:prstGeom prst="flowChartProcess">
              <a:avLst/>
            </a:prstGeom>
            <a:no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23" name="Proceso 4"/>
            <p:cNvSpPr txBox="1"/>
            <p:nvPr/>
          </p:nvSpPr>
          <p:spPr>
            <a:xfrm>
              <a:off x="0" y="317314"/>
              <a:ext cx="4635285" cy="90661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41910" tIns="27940" rIns="41910" bIns="27940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rPr>
                <a:t>Diálogo Social Tripartito opera en dos niveles</a:t>
              </a:r>
              <a:endPara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4" name="Rectángulo redondeado 13"/>
          <p:cNvSpPr/>
          <p:nvPr/>
        </p:nvSpPr>
        <p:spPr>
          <a:xfrm>
            <a:off x="3607344" y="4065013"/>
            <a:ext cx="906612" cy="906612"/>
          </a:xfrm>
          <a:prstGeom prst="roundRect">
            <a:avLst>
              <a:gd name="adj" fmla="val 1667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grpSp>
        <p:nvGrpSpPr>
          <p:cNvPr id="15" name="Grupo 14"/>
          <p:cNvGrpSpPr/>
          <p:nvPr/>
        </p:nvGrpSpPr>
        <p:grpSpPr>
          <a:xfrm>
            <a:off x="4568352" y="4065013"/>
            <a:ext cx="3674277" cy="906612"/>
            <a:chOff x="961008" y="1387116"/>
            <a:chExt cx="3674277" cy="906612"/>
          </a:xfrm>
          <a:solidFill>
            <a:srgbClr val="00B0F0"/>
          </a:solidFill>
        </p:grpSpPr>
        <p:sp>
          <p:nvSpPr>
            <p:cNvPr id="20" name="Proceso 19"/>
            <p:cNvSpPr/>
            <p:nvPr/>
          </p:nvSpPr>
          <p:spPr>
            <a:xfrm>
              <a:off x="961008" y="1387116"/>
              <a:ext cx="3674277" cy="906612"/>
            </a:xfrm>
            <a:prstGeom prst="flowChartProcess">
              <a:avLst/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21" name="Proceso 7"/>
            <p:cNvSpPr txBox="1"/>
            <p:nvPr/>
          </p:nvSpPr>
          <p:spPr>
            <a:xfrm>
              <a:off x="961008" y="1387116"/>
              <a:ext cx="3674277" cy="906612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rPr>
                <a:t>Gobernanza (Directorio)</a:t>
              </a:r>
              <a:endPara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6" name="Rectángulo redondeado 15"/>
          <p:cNvSpPr/>
          <p:nvPr/>
        </p:nvSpPr>
        <p:spPr>
          <a:xfrm>
            <a:off x="3607344" y="5080419"/>
            <a:ext cx="906612" cy="906612"/>
          </a:xfrm>
          <a:prstGeom prst="roundRect">
            <a:avLst>
              <a:gd name="adj" fmla="val 16670"/>
            </a:avLst>
          </a:prstGeom>
          <a:blipFill rotWithShape="1">
            <a:blip r:embed="rId3"/>
            <a:stretch>
              <a:fillRect/>
            </a:stretch>
          </a:blip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grpSp>
        <p:nvGrpSpPr>
          <p:cNvPr id="17" name="Grupo 16"/>
          <p:cNvGrpSpPr/>
          <p:nvPr/>
        </p:nvGrpSpPr>
        <p:grpSpPr>
          <a:xfrm>
            <a:off x="4568352" y="5080419"/>
            <a:ext cx="3674277" cy="906612"/>
            <a:chOff x="961008" y="2402522"/>
            <a:chExt cx="3674277" cy="906612"/>
          </a:xfrm>
        </p:grpSpPr>
        <p:sp>
          <p:nvSpPr>
            <p:cNvPr id="18" name="Proceso 17"/>
            <p:cNvSpPr/>
            <p:nvPr/>
          </p:nvSpPr>
          <p:spPr>
            <a:xfrm>
              <a:off x="961008" y="2402522"/>
              <a:ext cx="3674277" cy="906612"/>
            </a:xfrm>
            <a:prstGeom prst="flowChartProcess">
              <a:avLst/>
            </a:prstGeom>
            <a:solidFill>
              <a:srgbClr val="8064A2">
                <a:hueOff val="-4464770"/>
                <a:satOff val="26899"/>
                <a:lumOff val="2156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9" name="Proceso 10"/>
            <p:cNvSpPr txBox="1"/>
            <p:nvPr/>
          </p:nvSpPr>
          <p:spPr>
            <a:xfrm>
              <a:off x="961008" y="2402522"/>
              <a:ext cx="3674277" cy="90661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rPr>
                <a:t>Sectores Productivos (Organismos Sectoriales -OSCL)</a:t>
              </a:r>
              <a:endPara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687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C2ED80-8108-464B-90A4-29D3CD249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¿Cómo funciona el Sistema?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8B1CB65-84CD-A64E-9110-4044FFCEA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56" y="1422400"/>
            <a:ext cx="10629900" cy="49276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5EB37A1-235A-6640-9AED-182BE563F901}"/>
              </a:ext>
            </a:extLst>
          </p:cNvPr>
          <p:cNvSpPr txBox="1"/>
          <p:nvPr/>
        </p:nvSpPr>
        <p:spPr>
          <a:xfrm>
            <a:off x="835573" y="1560786"/>
            <a:ext cx="2995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articula con los sectores productivos</a:t>
            </a:r>
            <a:endParaRPr kumimoji="0" lang="es-CL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F9A6E61-8A08-2348-874F-0ECE5258C5AB}"/>
              </a:ext>
            </a:extLst>
          </p:cNvPr>
          <p:cNvSpPr txBox="1"/>
          <p:nvPr/>
        </p:nvSpPr>
        <p:spPr>
          <a:xfrm>
            <a:off x="8087711" y="1608082"/>
            <a:ext cx="2995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06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Acredita y Supervisa</a:t>
            </a:r>
          </a:p>
        </p:txBody>
      </p:sp>
      <p:sp>
        <p:nvSpPr>
          <p:cNvPr id="8" name="Flecha derecha 7">
            <a:extLst>
              <a:ext uri="{FF2B5EF4-FFF2-40B4-BE49-F238E27FC236}">
                <a16:creationId xmlns:a16="http://schemas.microsoft.com/office/drawing/2014/main" id="{20E6187D-0085-4849-90C3-394DE636C6D4}"/>
              </a:ext>
            </a:extLst>
          </p:cNvPr>
          <p:cNvSpPr/>
          <p:nvPr/>
        </p:nvSpPr>
        <p:spPr>
          <a:xfrm rot="10800000">
            <a:off x="4201749" y="1674943"/>
            <a:ext cx="468567" cy="256758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674" tIns="50338" rIns="100674" bIns="5033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9" name="Flecha derecha 8">
            <a:extLst>
              <a:ext uri="{FF2B5EF4-FFF2-40B4-BE49-F238E27FC236}">
                <a16:creationId xmlns:a16="http://schemas.microsoft.com/office/drawing/2014/main" id="{12072F4F-2FF3-0948-95A8-C9CB9E93305E}"/>
              </a:ext>
            </a:extLst>
          </p:cNvPr>
          <p:cNvSpPr/>
          <p:nvPr/>
        </p:nvSpPr>
        <p:spPr>
          <a:xfrm>
            <a:off x="7281074" y="1697687"/>
            <a:ext cx="468567" cy="234014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674" tIns="50338" rIns="100674" bIns="5033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F1539D5-D832-9946-91B0-2313D5CCB8FC}"/>
              </a:ext>
            </a:extLst>
          </p:cNvPr>
          <p:cNvSpPr txBox="1"/>
          <p:nvPr/>
        </p:nvSpPr>
        <p:spPr>
          <a:xfrm>
            <a:off x="835573" y="2483892"/>
            <a:ext cx="299544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Organismo Sectoriales Tripartitos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· Detectan brechas de capital humano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· Identifican perfiles de competencias que el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sector requiere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· Validan /Legitiman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· Presentan perfiles a </a:t>
            </a:r>
            <a:r>
              <a:rPr kumimoji="0" lang="es-C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ChileValora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· Identifican Rutas Formativas Laborales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asociadas al </a:t>
            </a:r>
            <a:r>
              <a:rPr kumimoji="0" lang="es-C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MCTP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CBF03E7-AD1A-4D43-BE30-4E1F0ECFB158}"/>
              </a:ext>
            </a:extLst>
          </p:cNvPr>
          <p:cNvSpPr txBox="1"/>
          <p:nvPr/>
        </p:nvSpPr>
        <p:spPr>
          <a:xfrm>
            <a:off x="8087711" y="2422063"/>
            <a:ext cx="299544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Centros de Evaluación y Certificación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· Contratan evaluadores habilitados por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 ChileValora.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· Evalúan a las personas según los perfiles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 que demanda cada sector productivo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· Certifican a las personas que resultan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 competentes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· Entregan informes de brechas.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1705EB6-A2FC-7643-B3AC-074F7C78B758}"/>
              </a:ext>
            </a:extLst>
          </p:cNvPr>
          <p:cNvSpPr txBox="1"/>
          <p:nvPr/>
        </p:nvSpPr>
        <p:spPr>
          <a:xfrm>
            <a:off x="4486272" y="2288768"/>
            <a:ext cx="13665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Registro Perfiles Ocupacionales (Catálogo)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DA0D5BD-6834-B24B-A50B-03FE126207C0}"/>
              </a:ext>
            </a:extLst>
          </p:cNvPr>
          <p:cNvSpPr txBox="1"/>
          <p:nvPr/>
        </p:nvSpPr>
        <p:spPr>
          <a:xfrm>
            <a:off x="6106077" y="2268672"/>
            <a:ext cx="13665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Registro de Personas certificadas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B11B17C-D77B-E241-8890-CFB96B269C6B}"/>
              </a:ext>
            </a:extLst>
          </p:cNvPr>
          <p:cNvSpPr/>
          <p:nvPr/>
        </p:nvSpPr>
        <p:spPr>
          <a:xfrm>
            <a:off x="4486272" y="3991090"/>
            <a:ext cx="1366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006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Perfiles</a:t>
            </a:r>
          </a:p>
          <a:p>
            <a:pPr marL="0" marR="0" lvl="0" indent="0" algn="ctr" defTabSz="1006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ocupacionales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8A1850B-B3A3-5444-896E-AE1E7FBD69CC}"/>
              </a:ext>
            </a:extLst>
          </p:cNvPr>
          <p:cNvSpPr/>
          <p:nvPr/>
        </p:nvSpPr>
        <p:spPr>
          <a:xfrm>
            <a:off x="6106076" y="3783271"/>
            <a:ext cx="13665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006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Trabajadores Competentes</a:t>
            </a:r>
          </a:p>
          <a:p>
            <a:pPr marL="0" marR="0" lvl="0" indent="0" algn="ctr" defTabSz="1006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0" marR="0" lvl="0" indent="0" algn="ctr" defTabSz="1006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Trabajadores Aún No </a:t>
            </a: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Competentes</a:t>
            </a:r>
            <a:endParaRPr kumimoji="0" lang="es-CL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74090450-E8EB-864B-8A82-16F18ED602F7}"/>
              </a:ext>
            </a:extLst>
          </p:cNvPr>
          <p:cNvCxnSpPr>
            <a:cxnSpLocks/>
          </p:cNvCxnSpPr>
          <p:nvPr/>
        </p:nvCxnSpPr>
        <p:spPr>
          <a:xfrm>
            <a:off x="6106076" y="4291102"/>
            <a:ext cx="136657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9E55690-19EC-4843-915E-30B35CDFA1A8}"/>
              </a:ext>
            </a:extLst>
          </p:cNvPr>
          <p:cNvSpPr/>
          <p:nvPr/>
        </p:nvSpPr>
        <p:spPr>
          <a:xfrm>
            <a:off x="848948" y="5307984"/>
            <a:ext cx="3500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006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Instituciones de </a:t>
            </a:r>
            <a:r>
              <a:rPr lang="es-CL" dirty="0" smtClean="0">
                <a:solidFill>
                  <a:prstClr val="white"/>
                </a:solidFill>
                <a:latin typeface="Corbel" panose="020B0503020204020204" pitchFamily="34" charset="0"/>
              </a:rPr>
              <a:t>Formación</a:t>
            </a:r>
            <a:r>
              <a:rPr kumimoji="0" lang="es-C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TP</a:t>
            </a:r>
            <a:r>
              <a:rPr kumimoji="0" lang="es-CL" sz="1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consideran perfiles para reconocimiento de certificaciones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9C1F755A-3EAA-0F49-B117-69F7D481D82F}"/>
              </a:ext>
            </a:extLst>
          </p:cNvPr>
          <p:cNvSpPr/>
          <p:nvPr/>
        </p:nvSpPr>
        <p:spPr>
          <a:xfrm>
            <a:off x="7933765" y="5298566"/>
            <a:ext cx="3122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1006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Cierre de brechas a través de los Planes Formativos que se </a:t>
            </a:r>
            <a:r>
              <a:rPr kumimoji="0" lang="es-CL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entregan a </a:t>
            </a: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SENCE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9364D00A-F9F1-3D42-860F-290C67A8B59E}"/>
              </a:ext>
            </a:extLst>
          </p:cNvPr>
          <p:cNvSpPr/>
          <p:nvPr/>
        </p:nvSpPr>
        <p:spPr>
          <a:xfrm>
            <a:off x="4486272" y="5492697"/>
            <a:ext cx="29863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006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FORMACION </a:t>
            </a:r>
            <a:r>
              <a:rPr kumimoji="0" lang="es-CL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CONTINUA</a:t>
            </a:r>
            <a:endParaRPr kumimoji="0" lang="es-CL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559" y="5786400"/>
            <a:ext cx="1767565" cy="92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3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C2ED80-8108-464B-90A4-29D3CD249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¿Cómo </a:t>
            </a:r>
            <a:r>
              <a:rPr lang="es-CL" dirty="0" smtClean="0"/>
              <a:t>es el proceso de evaluación y certificación?</a:t>
            </a:r>
            <a:endParaRPr lang="es-CL" dirty="0"/>
          </a:p>
        </p:txBody>
      </p:sp>
      <p:pic>
        <p:nvPicPr>
          <p:cNvPr id="23" name="Imagen 2" descr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193" y="1238721"/>
            <a:ext cx="9251836" cy="524896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7827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281" y="4335404"/>
            <a:ext cx="3420398" cy="2270558"/>
          </a:xfrm>
        </p:spPr>
        <p:txBody>
          <a:bodyPr/>
          <a:lstStyle/>
          <a:p>
            <a:pPr algn="ctr"/>
            <a:r>
              <a:rPr lang="es-CL" sz="3200" dirty="0"/>
              <a:t>Mecanismos de </a:t>
            </a:r>
            <a:r>
              <a:rPr lang="es-CL" sz="3200" dirty="0" smtClean="0"/>
              <a:t>Financiamiento</a:t>
            </a:r>
            <a:br>
              <a:rPr lang="es-CL" sz="3200" dirty="0" smtClean="0"/>
            </a:br>
            <a:r>
              <a:rPr lang="es-CL" sz="3200" dirty="0" smtClean="0"/>
              <a:t>de la Certificación</a:t>
            </a:r>
            <a:endParaRPr lang="es-E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98736" y="1265198"/>
            <a:ext cx="6850098" cy="420548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L" sz="2800" b="1" dirty="0">
                <a:solidFill>
                  <a:schemeClr val="tx2"/>
                </a:solidFill>
              </a:rPr>
              <a:t>Recursos Propios</a:t>
            </a:r>
          </a:p>
          <a:p>
            <a:pPr marL="0" indent="0" algn="just">
              <a:buNone/>
            </a:pPr>
            <a:r>
              <a:rPr lang="es-C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Las empresas y/o las personas interesadas financian de forma particular los procesos de evaluación y certificación.</a:t>
            </a:r>
          </a:p>
          <a:p>
            <a:pPr marL="0" indent="0" algn="just">
              <a:buNone/>
            </a:pPr>
            <a:r>
              <a:rPr lang="es-CL" sz="2800" b="1" dirty="0">
                <a:solidFill>
                  <a:schemeClr val="tx2"/>
                </a:solidFill>
              </a:rPr>
              <a:t>Franquicia tributaria</a:t>
            </a:r>
          </a:p>
          <a:p>
            <a:pPr marL="0" indent="0" algn="just">
              <a:buNone/>
            </a:pPr>
            <a:r>
              <a:rPr lang="es-C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Beneficio tributario del Estado que pueden utilizar las empresas de primera categoría para financiar los procesos de evaluación y certificación.</a:t>
            </a:r>
          </a:p>
          <a:p>
            <a:pPr marL="0" indent="0" algn="just">
              <a:buNone/>
            </a:pPr>
            <a:r>
              <a:rPr lang="es-CL" sz="2800" b="1" dirty="0">
                <a:solidFill>
                  <a:schemeClr val="tx2"/>
                </a:solidFill>
              </a:rPr>
              <a:t>Programa de Evaluación y Certificación</a:t>
            </a:r>
          </a:p>
          <a:p>
            <a:pPr marL="0" indent="0" algn="just">
              <a:buNone/>
            </a:pPr>
            <a:r>
              <a:rPr lang="es-C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Fondos licitados por SENCE en función de una demanda de los sectores productivos para evaluar y certifcar.</a:t>
            </a:r>
          </a:p>
          <a:p>
            <a:pPr marL="0" indent="0" algn="just">
              <a:buNone/>
            </a:pPr>
            <a:r>
              <a:rPr lang="es-CL" sz="2800" b="1" dirty="0" smtClean="0">
                <a:solidFill>
                  <a:schemeClr val="tx2"/>
                </a:solidFill>
              </a:rPr>
              <a:t>Recursos </a:t>
            </a:r>
            <a:r>
              <a:rPr lang="es-CL" sz="2800" b="1" dirty="0">
                <a:solidFill>
                  <a:schemeClr val="tx2"/>
                </a:solidFill>
              </a:rPr>
              <a:t>para funcionarios públicos</a:t>
            </a:r>
          </a:p>
          <a:p>
            <a:pPr marL="0" indent="0" algn="just">
              <a:buNone/>
            </a:pPr>
            <a:r>
              <a:rPr lang="es-C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Línea presupuestaria de los organismos públicos que se puede utilizar para la evaluación y certificación.</a:t>
            </a:r>
          </a:p>
          <a:p>
            <a:pPr marL="0" indent="0" algn="just">
              <a:buNone/>
            </a:pPr>
            <a:endParaRPr lang="es-CL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24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9FD492-2E5D-1740-96DD-438D065F7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619" y="178718"/>
            <a:ext cx="9308615" cy="800825"/>
          </a:xfrm>
        </p:spPr>
        <p:txBody>
          <a:bodyPr/>
          <a:lstStyle/>
          <a:p>
            <a:r>
              <a:rPr lang="es-CL" dirty="0"/>
              <a:t>Sectores </a:t>
            </a:r>
            <a:r>
              <a:rPr lang="es-CL" dirty="0" smtClean="0"/>
              <a:t>Productivos que son parte de ChileValora </a:t>
            </a:r>
            <a:endParaRPr lang="es-CL" dirty="0"/>
          </a:p>
        </p:txBody>
      </p:sp>
      <p:sp>
        <p:nvSpPr>
          <p:cNvPr id="50" name="CuadroTexto 49"/>
          <p:cNvSpPr txBox="1"/>
          <p:nvPr/>
        </p:nvSpPr>
        <p:spPr>
          <a:xfrm>
            <a:off x="188613" y="1470455"/>
            <a:ext cx="4263239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58" marR="0" lvl="0" indent="-182558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Actividades Profesionales, Científicas y Técnicas</a:t>
            </a:r>
          </a:p>
          <a:p>
            <a:pPr marL="357179" marR="0" lvl="2" indent="-87311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Gestión y Administración de Empresas</a:t>
            </a:r>
            <a:endParaRPr kumimoji="0" lang="es-C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182558" marR="0" lvl="0" indent="-182558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Acuícola y Pesquero</a:t>
            </a:r>
          </a:p>
          <a:p>
            <a:pPr marL="441318" marR="0" lvl="2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Cultivo y Crianza de Peces</a:t>
            </a:r>
          </a:p>
          <a:p>
            <a:pPr marL="441318" marR="0" lvl="2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Moluscos y Vegetales Marinos</a:t>
            </a:r>
          </a:p>
          <a:p>
            <a:pPr marL="441318" marR="0" lvl="2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Pesca Artesanal</a:t>
            </a:r>
          </a:p>
          <a:p>
            <a:pPr marL="182558" marR="0" lvl="1" indent="-182558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Administración Pública</a:t>
            </a:r>
          </a:p>
          <a:p>
            <a:pPr marL="441318" marR="0" lvl="2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Municipal</a:t>
            </a:r>
          </a:p>
          <a:p>
            <a:pPr marL="182558" marR="0" lvl="1" indent="-182558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Agrícola y Ganadero</a:t>
            </a:r>
          </a:p>
          <a:p>
            <a:pPr marL="441318" marR="0" lvl="2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Apicultura</a:t>
            </a:r>
          </a:p>
          <a:p>
            <a:pPr marL="441318" marR="0" lvl="2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Cultivo de Cereales, Leguminosas, Semillas y Otros</a:t>
            </a:r>
          </a:p>
          <a:p>
            <a:pPr marL="441318" marR="0" lvl="2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Fruticultura</a:t>
            </a:r>
          </a:p>
          <a:p>
            <a:pPr marL="441318" marR="0" lvl="2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Horticultura</a:t>
            </a:r>
          </a:p>
          <a:p>
            <a:pPr marL="441318" marR="0" lvl="2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Pecuario</a:t>
            </a:r>
          </a:p>
          <a:p>
            <a:pPr marL="441318" marR="0" lvl="2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Producción de Semillas</a:t>
            </a:r>
          </a:p>
          <a:p>
            <a:pPr marL="441318" marR="0" lvl="2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Transversal</a:t>
            </a:r>
          </a:p>
          <a:p>
            <a:pPr marL="182558" marR="0" lvl="1" indent="-182558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Arte, Entretenimiento y Recreación</a:t>
            </a:r>
          </a:p>
          <a:p>
            <a:pPr marL="441318" marR="0" lvl="2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Artes Escénicas</a:t>
            </a:r>
          </a:p>
          <a:p>
            <a:pPr marL="441318" marR="0" lvl="2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Parques, zoológicos y reservas naturales</a:t>
            </a:r>
          </a:p>
          <a:p>
            <a:pPr marL="182558" marR="0" lvl="1" indent="-182558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Comercio</a:t>
            </a:r>
          </a:p>
          <a:p>
            <a:pPr marL="441318" marR="0" lvl="2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Grandes Tiendas</a:t>
            </a:r>
          </a:p>
          <a:p>
            <a:pPr marL="441318" marR="0" lvl="2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Supermercados</a:t>
            </a:r>
          </a:p>
          <a:p>
            <a:pPr marL="441318" marR="0" lvl="2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Ventas al por menor</a:t>
            </a:r>
          </a:p>
        </p:txBody>
      </p:sp>
      <p:sp>
        <p:nvSpPr>
          <p:cNvPr id="63" name="Rectángulo 62"/>
          <p:cNvSpPr/>
          <p:nvPr/>
        </p:nvSpPr>
        <p:spPr>
          <a:xfrm>
            <a:off x="8357716" y="1470454"/>
            <a:ext cx="377081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68" marR="0" lvl="1" indent="-269868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4"/>
              <a:tabLst/>
              <a:defRPr/>
            </a:pP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Minería Metálica</a:t>
            </a:r>
          </a:p>
          <a:p>
            <a:pPr marL="441318" marR="0" lvl="2" indent="-171450" algn="l" defTabSz="914377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Minería de Oro, Plata y Otros Metales</a:t>
            </a:r>
          </a:p>
          <a:p>
            <a:pPr marL="441318" marR="0" lvl="2" indent="-171450" algn="l" defTabSz="914377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Minería Del Cobre</a:t>
            </a:r>
          </a:p>
          <a:p>
            <a:pPr marL="182558" marR="0" lvl="1" indent="-182558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4"/>
              <a:tabLst/>
              <a:defRPr/>
            </a:pP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Minería No Metálica</a:t>
            </a:r>
          </a:p>
          <a:p>
            <a:pPr marL="441318" marR="0" lvl="2" indent="-171450" algn="l" defTabSz="914377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Petróleo y Gas Natural</a:t>
            </a:r>
          </a:p>
          <a:p>
            <a:pPr marL="182558" marR="0" lvl="1" indent="-182558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4"/>
              <a:tabLst/>
              <a:defRPr/>
            </a:pP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Servicios</a:t>
            </a:r>
          </a:p>
          <a:p>
            <a:pPr marL="441318" marR="0" lvl="2" indent="-171450" algn="l" defTabSz="914377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Servicios Para El Hogar</a:t>
            </a:r>
          </a:p>
          <a:p>
            <a:pPr marL="441318" marR="0" lvl="2" indent="-171450" algn="l" defTabSz="914377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Servicios de Reciclaje y Eliminación de Residuos</a:t>
            </a:r>
          </a:p>
          <a:p>
            <a:pPr marL="182558" marR="0" lvl="1" indent="-182558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4"/>
              <a:tabLst/>
              <a:defRPr/>
            </a:pP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Servicios Financieros y de Seguros</a:t>
            </a:r>
          </a:p>
          <a:p>
            <a:pPr marL="441318" marR="0" lvl="2" indent="-171450" algn="l" defTabSz="914377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Servicios Financieros</a:t>
            </a:r>
          </a:p>
          <a:p>
            <a:pPr marL="182558" marR="0" lvl="1" indent="-182558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4"/>
              <a:tabLst/>
              <a:defRPr/>
            </a:pP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Servicios de Salud y Asistencia Social</a:t>
            </a:r>
          </a:p>
          <a:p>
            <a:pPr marL="441318" marR="0" lvl="2" indent="-171450" algn="l" defTabSz="914377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Servicios de Salud y Asistencia Social</a:t>
            </a:r>
          </a:p>
          <a:p>
            <a:pPr marL="269868" marR="0" lvl="1" indent="-269868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9"/>
              <a:tabLst/>
              <a:defRPr/>
            </a:pP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Silvicultura y Actividades Forestales</a:t>
            </a:r>
          </a:p>
          <a:p>
            <a:pPr marL="441318" marR="0" lvl="2" indent="-171450" algn="l" defTabSz="914377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Servicios Rel. A Silvicultura y Actividades Forestales</a:t>
            </a:r>
          </a:p>
          <a:p>
            <a:pPr marL="269868" marR="0" lvl="1" indent="-269868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9"/>
              <a:tabLst/>
              <a:defRPr/>
            </a:pP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Suministro de Gas, Electricidad y Agua</a:t>
            </a:r>
          </a:p>
          <a:p>
            <a:pPr marL="441318" marR="0" lvl="2" indent="-171450" algn="l" defTabSz="914377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Agua </a:t>
            </a:r>
          </a:p>
          <a:p>
            <a:pPr marL="441318" marR="0" lvl="2" indent="-171450" algn="l" defTabSz="914377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Electricidad</a:t>
            </a:r>
          </a:p>
          <a:p>
            <a:pPr marL="441318" marR="0" lvl="2" indent="-171450" algn="l" defTabSz="914377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Energías Renovables No Convencionales</a:t>
            </a:r>
          </a:p>
          <a:p>
            <a:pPr marL="269868" marR="0" lvl="1" indent="-269868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9"/>
              <a:tabLst/>
              <a:defRPr/>
            </a:pP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Transporte y Logística</a:t>
            </a:r>
          </a:p>
          <a:p>
            <a:pPr marL="441318" marR="0" lvl="2" indent="-171450" algn="l" defTabSz="914377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Agencias de Aduana</a:t>
            </a:r>
          </a:p>
          <a:p>
            <a:pPr marL="441318" marR="0" lvl="2" indent="-171450" algn="l" defTabSz="914377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Logística</a:t>
            </a:r>
          </a:p>
          <a:p>
            <a:pPr marL="441318" marR="0" lvl="2" indent="-171450" algn="l" defTabSz="914377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Servicios Postales</a:t>
            </a:r>
          </a:p>
          <a:p>
            <a:pPr marL="441318" marR="0" lvl="2" indent="-171450" algn="l" defTabSz="914377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Transporte Marítimo</a:t>
            </a:r>
          </a:p>
          <a:p>
            <a:pPr marL="441318" marR="0" lvl="2" indent="-171450" algn="l" defTabSz="914377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Transporte Terrestre </a:t>
            </a:r>
          </a:p>
        </p:txBody>
      </p:sp>
      <p:sp>
        <p:nvSpPr>
          <p:cNvPr id="65" name="CuadroTexto 64"/>
          <p:cNvSpPr txBox="1"/>
          <p:nvPr/>
        </p:nvSpPr>
        <p:spPr>
          <a:xfrm>
            <a:off x="4205526" y="1470455"/>
            <a:ext cx="402336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58" marR="0" lvl="1" indent="-182558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Construcción</a:t>
            </a:r>
          </a:p>
          <a:p>
            <a:pPr marL="441318" marR="0" lvl="2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Actividades Especializadas de Construcción</a:t>
            </a:r>
          </a:p>
          <a:p>
            <a:pPr marL="441318" marR="0" lvl="2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Edificación</a:t>
            </a:r>
          </a:p>
          <a:p>
            <a:pPr marL="441318" marR="0" lvl="2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Instalaciones Eléctricas, de Gasfitería y Climatización</a:t>
            </a:r>
          </a:p>
          <a:p>
            <a:pPr marL="441318" marR="0" lvl="2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Montaje Industrial </a:t>
            </a:r>
          </a:p>
          <a:p>
            <a:pPr marL="182558" marR="0" lvl="1" indent="-182558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Educación</a:t>
            </a:r>
          </a:p>
          <a:p>
            <a:pPr marL="441318" marR="0" lvl="2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Capacitación Laboral</a:t>
            </a:r>
          </a:p>
          <a:p>
            <a:pPr marL="441318" marR="0" lvl="2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Educación Preescolar y Escolar</a:t>
            </a:r>
          </a:p>
          <a:p>
            <a:pPr marL="182558" marR="0" lvl="1" indent="-182558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9"/>
              <a:tabLst/>
              <a:defRPr/>
            </a:pP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Elaboración de Alimentos y Bebidas</a:t>
            </a:r>
          </a:p>
          <a:p>
            <a:pPr marL="441318" marR="0" lvl="2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Aceites Vegetales</a:t>
            </a:r>
          </a:p>
          <a:p>
            <a:pPr marL="441318" marR="0" lvl="2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Carnes</a:t>
            </a:r>
          </a:p>
          <a:p>
            <a:pPr marL="441318" marR="0" lvl="2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Elaboración y Conservación de Alimentos</a:t>
            </a:r>
          </a:p>
          <a:p>
            <a:pPr marL="441318" marR="0" lvl="2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Lácteos</a:t>
            </a:r>
          </a:p>
          <a:p>
            <a:pPr marL="441318" marR="0" lvl="2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Panadero</a:t>
            </a:r>
          </a:p>
          <a:p>
            <a:pPr marL="441318" marR="0" lvl="2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Otras bebidas y tabaco</a:t>
            </a:r>
          </a:p>
          <a:p>
            <a:pPr marL="441318" marR="0" lvl="2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Vitivinícola</a:t>
            </a:r>
          </a:p>
          <a:p>
            <a:pPr marL="182558" marR="0" lvl="1" indent="-182558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9"/>
              <a:tabLst/>
              <a:defRPr/>
            </a:pP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Gastronomía, Hotelería y Turismo</a:t>
            </a:r>
          </a:p>
          <a:p>
            <a:pPr marL="441318" marR="0" lvl="2" indent="-171450" algn="l" defTabSz="914377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Gastronomía</a:t>
            </a:r>
          </a:p>
          <a:p>
            <a:pPr marL="441318" marR="0" lvl="2" indent="-171450" algn="l" defTabSz="914377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Hotelería</a:t>
            </a:r>
          </a:p>
          <a:p>
            <a:pPr marL="441318" marR="0" lvl="2" indent="-171450" algn="l" defTabSz="914377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Turismo</a:t>
            </a:r>
          </a:p>
          <a:p>
            <a:pPr marL="182558" marR="0" lvl="1" indent="-182558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9"/>
              <a:tabLst/>
              <a:defRPr/>
            </a:pP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Información y Comunicaciones</a:t>
            </a:r>
          </a:p>
          <a:p>
            <a:pPr marL="441318" marR="0" lvl="2" indent="-171450" algn="l" defTabSz="914377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Radiodifusión</a:t>
            </a:r>
          </a:p>
          <a:p>
            <a:pPr marL="441318" marR="0" lvl="2" indent="-171450" algn="l" defTabSz="914377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Tecnologías de Información</a:t>
            </a:r>
          </a:p>
          <a:p>
            <a:pPr marL="182558" marR="0" lvl="1" indent="-182558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9"/>
              <a:tabLst/>
              <a:defRPr/>
            </a:pP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Manufactura Metálica</a:t>
            </a:r>
          </a:p>
          <a:p>
            <a:pPr marL="441318" marR="0" lvl="2" indent="-171450" algn="l" defTabSz="914377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Metalúrgico Metalmecánico</a:t>
            </a:r>
          </a:p>
          <a:p>
            <a:pPr marL="182558" marR="0" lvl="1" indent="-182558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9"/>
              <a:tabLst/>
              <a:defRPr/>
            </a:pP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Manufactura No Metálica</a:t>
            </a:r>
          </a:p>
          <a:p>
            <a:pPr marL="441318" marR="0" lvl="2" indent="-171450" algn="l" defTabSz="914377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Productos Textiles</a:t>
            </a:r>
          </a:p>
        </p:txBody>
      </p:sp>
      <p:sp>
        <p:nvSpPr>
          <p:cNvPr id="66" name="Rectangle 4"/>
          <p:cNvSpPr>
            <a:spLocks noChangeArrowheads="1"/>
          </p:cNvSpPr>
          <p:nvPr/>
        </p:nvSpPr>
        <p:spPr bwMode="auto">
          <a:xfrm>
            <a:off x="4184918" y="1651452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kumimoji="0" lang="es-CL" altLang="es-C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s-CL" alt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03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ChileValora en cifras</a:t>
            </a: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63A358FD-F459-EA44-BFFC-129D5ECE5B1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6484" y="4932218"/>
          <a:ext cx="11455401" cy="160979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455401">
                  <a:extLst>
                    <a:ext uri="{9D8B030D-6E8A-4147-A177-3AD203B41FA5}">
                      <a16:colId xmlns:a16="http://schemas.microsoft.com/office/drawing/2014/main" val="2085261258"/>
                    </a:ext>
                  </a:extLst>
                </a:gridCol>
              </a:tblGrid>
              <a:tr h="5330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1" dirty="0">
                          <a:solidFill>
                            <a:schemeClr val="bg1"/>
                          </a:solidFill>
                        </a:rPr>
                        <a:t>Contabilización de los bienes que se ponen a disposición de los usuarios del Sistema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719258"/>
                  </a:ext>
                </a:extLst>
              </a:tr>
              <a:tr h="1076751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037331"/>
                  </a:ext>
                </a:extLst>
              </a:tr>
            </a:tbl>
          </a:graphicData>
        </a:graphic>
      </p:graphicFrame>
      <p:sp>
        <p:nvSpPr>
          <p:cNvPr id="35" name="Rectángulo 34">
            <a:extLst>
              <a:ext uri="{FF2B5EF4-FFF2-40B4-BE49-F238E27FC236}">
                <a16:creationId xmlns:a16="http://schemas.microsoft.com/office/drawing/2014/main" id="{A2DC912E-D5A8-524B-B6CD-7C96B5BA19DE}"/>
              </a:ext>
            </a:extLst>
          </p:cNvPr>
          <p:cNvSpPr/>
          <p:nvPr/>
        </p:nvSpPr>
        <p:spPr>
          <a:xfrm>
            <a:off x="10283462" y="5640224"/>
            <a:ext cx="1292860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665  </a:t>
            </a: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Formativos</a:t>
            </a:r>
            <a:endParaRPr kumimoji="0" lang="es-C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8ED472E1-A453-404F-A767-BCC47B9C56ED}"/>
              </a:ext>
            </a:extLst>
          </p:cNvPr>
          <p:cNvSpPr/>
          <p:nvPr/>
        </p:nvSpPr>
        <p:spPr>
          <a:xfrm>
            <a:off x="1383528" y="5660241"/>
            <a:ext cx="1191044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51</a:t>
            </a: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OSCL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Tripartitos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42C5E0F4-C989-0C42-94A0-214BC5EE313E}"/>
              </a:ext>
            </a:extLst>
          </p:cNvPr>
          <p:cNvSpPr/>
          <p:nvPr/>
        </p:nvSpPr>
        <p:spPr>
          <a:xfrm>
            <a:off x="3494097" y="5663100"/>
            <a:ext cx="2631758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  </a:t>
            </a: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Centros 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Evaluación y Certificación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EFB6FF38-DE20-3D4E-A600-75E66ECB7156}"/>
              </a:ext>
            </a:extLst>
          </p:cNvPr>
          <p:cNvSpPr/>
          <p:nvPr/>
        </p:nvSpPr>
        <p:spPr>
          <a:xfrm>
            <a:off x="7085382" y="5674096"/>
            <a:ext cx="2277742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138</a:t>
            </a: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Rutas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Formativo – Laborales</a:t>
            </a: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73DEE51E-8F01-144C-8D97-10A81B521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054" y="5693467"/>
            <a:ext cx="606768" cy="550537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1A230D17-D211-5A44-A55C-565574F4E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8974" y="5657756"/>
            <a:ext cx="646778" cy="600103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0598B848-BC8D-8F42-9F24-A997C66F32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2618" y="5641586"/>
            <a:ext cx="661362" cy="646331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4F9637C6-7214-894A-9045-96068BF341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684" y="5674095"/>
            <a:ext cx="678110" cy="583764"/>
          </a:xfrm>
          <a:prstGeom prst="rect">
            <a:avLst/>
          </a:prstGeom>
        </p:spPr>
      </p:pic>
      <p:graphicFrame>
        <p:nvGraphicFramePr>
          <p:cNvPr id="43" name="Tabla 42">
            <a:extLst>
              <a:ext uri="{FF2B5EF4-FFF2-40B4-BE49-F238E27FC236}">
                <a16:creationId xmlns:a16="http://schemas.microsoft.com/office/drawing/2014/main" id="{6951775F-80DB-644A-8EF5-C3B24E82D9E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6484" y="1425389"/>
          <a:ext cx="6065847" cy="3395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65847">
                  <a:extLst>
                    <a:ext uri="{9D8B030D-6E8A-4147-A177-3AD203B41FA5}">
                      <a16:colId xmlns:a16="http://schemas.microsoft.com/office/drawing/2014/main" val="2085261258"/>
                    </a:ext>
                  </a:extLst>
                </a:gridCol>
              </a:tblGrid>
              <a:tr h="6672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1" dirty="0">
                          <a:solidFill>
                            <a:schemeClr val="bg1"/>
                          </a:solidFill>
                        </a:rPr>
                        <a:t>Procesos de Evaluación y Certificación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719258"/>
                  </a:ext>
                </a:extLst>
              </a:tr>
              <a:tr h="2728193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037331"/>
                  </a:ext>
                </a:extLst>
              </a:tr>
            </a:tbl>
          </a:graphicData>
        </a:graphic>
      </p:graphicFrame>
      <p:graphicFrame>
        <p:nvGraphicFramePr>
          <p:cNvPr id="45" name="Tabla 44">
            <a:extLst>
              <a:ext uri="{FF2B5EF4-FFF2-40B4-BE49-F238E27FC236}">
                <a16:creationId xmlns:a16="http://schemas.microsoft.com/office/drawing/2014/main" id="{D069D3F8-DE58-5845-912D-6DE48929F8A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558455" y="1425389"/>
          <a:ext cx="5263429" cy="341237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63429">
                  <a:extLst>
                    <a:ext uri="{9D8B030D-6E8A-4147-A177-3AD203B41FA5}">
                      <a16:colId xmlns:a16="http://schemas.microsoft.com/office/drawing/2014/main" val="3137227980"/>
                    </a:ext>
                  </a:extLst>
                </a:gridCol>
              </a:tblGrid>
              <a:tr h="6556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1" dirty="0">
                          <a:solidFill>
                            <a:schemeClr val="bg1"/>
                          </a:solidFill>
                        </a:rPr>
                        <a:t>Cobertura los Perfiles del Sistema y los sectores</a:t>
                      </a:r>
                      <a:endParaRPr lang="es-CL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366469"/>
                  </a:ext>
                </a:extLst>
              </a:tr>
              <a:tr h="137835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556973"/>
                  </a:ext>
                </a:extLst>
              </a:tr>
              <a:tr h="137835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040824"/>
                  </a:ext>
                </a:extLst>
              </a:tr>
            </a:tbl>
          </a:graphicData>
        </a:graphic>
      </p:graphicFrame>
      <p:sp>
        <p:nvSpPr>
          <p:cNvPr id="46" name="CuadroTexto 45">
            <a:extLst>
              <a:ext uri="{FF2B5EF4-FFF2-40B4-BE49-F238E27FC236}">
                <a16:creationId xmlns:a16="http://schemas.microsoft.com/office/drawing/2014/main" id="{00555E91-D3F1-854F-A447-7DCC624A660A}"/>
              </a:ext>
            </a:extLst>
          </p:cNvPr>
          <p:cNvSpPr txBox="1"/>
          <p:nvPr/>
        </p:nvSpPr>
        <p:spPr>
          <a:xfrm>
            <a:off x="8821280" y="3747218"/>
            <a:ext cx="2164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</a:t>
            </a: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sectores 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51</a:t>
            </a: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subsectores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C823D1FF-7216-6344-94FF-B80E9F56D44D}"/>
              </a:ext>
            </a:extLst>
          </p:cNvPr>
          <p:cNvSpPr/>
          <p:nvPr/>
        </p:nvSpPr>
        <p:spPr>
          <a:xfrm>
            <a:off x="7627276" y="2502878"/>
            <a:ext cx="1745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943 </a:t>
            </a: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Perfiles</a:t>
            </a: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58AC43D3-D3A5-9541-BE21-64885A994E0E}"/>
              </a:ext>
            </a:extLst>
          </p:cNvPr>
          <p:cNvSpPr/>
          <p:nvPr/>
        </p:nvSpPr>
        <p:spPr>
          <a:xfrm>
            <a:off x="10241311" y="2502878"/>
            <a:ext cx="1451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2.278 </a:t>
            </a: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UCL</a:t>
            </a:r>
            <a:endParaRPr kumimoji="0" lang="es-CL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9" name="Gráfico 48">
            <a:extLst>
              <a:ext uri="{FF2B5EF4-FFF2-40B4-BE49-F238E27FC236}">
                <a16:creationId xmlns:a16="http://schemas.microsoft.com/office/drawing/2014/main" id="{88AAC0E8-193F-1B45-B463-0EA1DBA3347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91911" y="2229562"/>
          <a:ext cx="5416174" cy="2201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0" name="Rectángulo 49">
            <a:extLst>
              <a:ext uri="{FF2B5EF4-FFF2-40B4-BE49-F238E27FC236}">
                <a16:creationId xmlns:a16="http://schemas.microsoft.com/office/drawing/2014/main" id="{3271BA4D-01B3-4F4D-B0E6-12D1E79CD041}"/>
              </a:ext>
            </a:extLst>
          </p:cNvPr>
          <p:cNvSpPr/>
          <p:nvPr/>
        </p:nvSpPr>
        <p:spPr>
          <a:xfrm>
            <a:off x="813585" y="4329316"/>
            <a:ext cx="51728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127,6 mil</a:t>
            </a: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evaluaciones y </a:t>
            </a: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119,7 mil </a:t>
            </a: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certificaciones</a:t>
            </a:r>
          </a:p>
        </p:txBody>
      </p:sp>
      <p:pic>
        <p:nvPicPr>
          <p:cNvPr id="51" name="Imagen 50">
            <a:extLst>
              <a:ext uri="{FF2B5EF4-FFF2-40B4-BE49-F238E27FC236}">
                <a16:creationId xmlns:a16="http://schemas.microsoft.com/office/drawing/2014/main" id="{844259F1-9B25-2B44-AFFA-B04F176D57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1992" y="2426795"/>
            <a:ext cx="900325" cy="568626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8FF3CB64-F3D6-B54C-9FF1-8C960F244E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52608" y="2320208"/>
            <a:ext cx="795475" cy="795475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31A12297-6769-CB41-91E3-CA9B3B8D12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67018" y="4213579"/>
            <a:ext cx="606679" cy="506879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883CDAAD-465C-0346-BB59-E03F27C46E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34397" y="3609474"/>
            <a:ext cx="544204" cy="544204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2FED569A-BD5A-794E-ADCB-8E0DC3AE871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62465" y="3637487"/>
            <a:ext cx="516191" cy="516191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FD54B5F7-1C8E-9E44-BE3A-0747F1014D9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41243" y="4213578"/>
            <a:ext cx="497663" cy="50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80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theme/theme1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1840</TotalTime>
  <Words>1224</Words>
  <Application>Microsoft Office PowerPoint</Application>
  <PresentationFormat>Panorámica</PresentationFormat>
  <Paragraphs>238</Paragraphs>
  <Slides>17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Calibri</vt:lpstr>
      <vt:lpstr>Corbel</vt:lpstr>
      <vt:lpstr>Helvetica</vt:lpstr>
      <vt:lpstr>Wingdings</vt:lpstr>
      <vt:lpstr>2_Tema de Office</vt:lpstr>
      <vt:lpstr>El aporte de ChileValora al desarrollo de capital humano  Consejo de Capital Humano de Relaciones Laborales Asociación de Industriales Antofagasta – Empresas en Red  04 de noviembre de 2020</vt:lpstr>
      <vt:lpstr>¿Quiénes Somos? Institucionalidad </vt:lpstr>
      <vt:lpstr>Objetivos y Actores del Sistema </vt:lpstr>
      <vt:lpstr>Metodología de Trabajo de ChileValora </vt:lpstr>
      <vt:lpstr>¿Cómo funciona el Sistema?</vt:lpstr>
      <vt:lpstr>¿Cómo es el proceso de evaluación y certificación?</vt:lpstr>
      <vt:lpstr>Mecanismos de Financiamiento de la Certificación</vt:lpstr>
      <vt:lpstr>Sectores Productivos que son parte de ChileValora </vt:lpstr>
      <vt:lpstr>ChileValora en cifras</vt:lpstr>
      <vt:lpstr>Lo realizado en la Región de Antofagasta </vt:lpstr>
      <vt:lpstr>¿En que estamos ahora? Ejes Estratégicos </vt:lpstr>
      <vt:lpstr>Principales acciones de vinculación desde ChileValora</vt:lpstr>
      <vt:lpstr>Presentación de PowerPoint</vt:lpstr>
      <vt:lpstr>Presentación de PowerPoint</vt:lpstr>
      <vt:lpstr>Certificación como aporte a la empleabilidad</vt:lpstr>
      <vt:lpstr>Cooperación Internacional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ChileValora</dc:creator>
  <cp:lastModifiedBy>Maria Loreto Mendez Amunategui</cp:lastModifiedBy>
  <cp:revision>52</cp:revision>
  <dcterms:created xsi:type="dcterms:W3CDTF">2020-08-19T21:23:09Z</dcterms:created>
  <dcterms:modified xsi:type="dcterms:W3CDTF">2020-11-04T14:21:22Z</dcterms:modified>
</cp:coreProperties>
</file>