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D5E6"/>
          </a:solidFill>
        </a:fill>
      </a:tcStyle>
    </a:wholeTbl>
    <a:band2H>
      <a:tcTxStyle b="def" i="def"/>
      <a:tcStyle>
        <a:tcBdr/>
        <a:fill>
          <a:solidFill>
            <a:srgbClr val="E6EBF3"/>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BE4CA"/>
          </a:solidFill>
        </a:fill>
      </a:tcStyle>
    </a:wholeTbl>
    <a:band2H>
      <a:tcTxStyle b="def" i="def"/>
      <a:tcStyle>
        <a:tcBdr/>
        <a:fill>
          <a:solidFill>
            <a:srgbClr val="E7F2E6"/>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ECCBD6"/>
          </a:solidFill>
        </a:fill>
      </a:tcStyle>
    </a:wholeTbl>
    <a:band2H>
      <a:tcTxStyle b="def" i="def"/>
      <a:tcStyle>
        <a:tcBdr/>
        <a:fill>
          <a:solidFill>
            <a:srgbClr val="F6E7EC"/>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000000"/>
          </a:solidFill>
        </a:fill>
      </a:tcStyle>
    </a:band2H>
    <a:firstCo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lastRow>
    <a:firstRow>
      <a:tcTxStyle b="on" i="off">
        <a:fontRef idx="minor">
          <a:srgbClr val="000000"/>
        </a:fontRef>
        <a:srgbClr val="000000"/>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ítulo y subtítulo">
    <p:spTree>
      <p:nvGrpSpPr>
        <p:cNvPr id="1" name=""/>
        <p:cNvGrpSpPr/>
        <p:nvPr/>
      </p:nvGrpSpPr>
      <p:grpSpPr>
        <a:xfrm>
          <a:off x="0" y="0"/>
          <a:ext cx="0" cy="0"/>
          <a:chOff x="0" y="0"/>
          <a:chExt cx="0" cy="0"/>
        </a:xfrm>
      </p:grpSpPr>
      <p:sp>
        <p:nvSpPr>
          <p:cNvPr id="11" name="Texto del título"/>
          <p:cNvSpPr txBox="1"/>
          <p:nvPr>
            <p:ph type="title"/>
          </p:nvPr>
        </p:nvSpPr>
        <p:spPr>
          <a:xfrm>
            <a:off x="1270000" y="1638300"/>
            <a:ext cx="10464800" cy="3302000"/>
          </a:xfrm>
          <a:prstGeom prst="rect">
            <a:avLst/>
          </a:prstGeom>
        </p:spPr>
        <p:txBody>
          <a:bodyPr anchor="b"/>
          <a:lstStyle/>
          <a:p>
            <a:pPr/>
            <a:r>
              <a:t>Texto del título</a:t>
            </a:r>
          </a:p>
        </p:txBody>
      </p:sp>
      <p:sp>
        <p:nvSpPr>
          <p:cNvPr id="12" name="Nivel de texto 1…"/>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
    <p:spTree>
      <p:nvGrpSpPr>
        <p:cNvPr id="1" name=""/>
        <p:cNvGrpSpPr/>
        <p:nvPr/>
      </p:nvGrpSpPr>
      <p:grpSpPr>
        <a:xfrm>
          <a:off x="0" y="0"/>
          <a:ext cx="0" cy="0"/>
          <a:chOff x="0" y="0"/>
          <a:chExt cx="0" cy="0"/>
        </a:xfrm>
      </p:grpSpPr>
      <p:sp>
        <p:nvSpPr>
          <p:cNvPr id="93" name="Nivel de texto 1…"/>
          <p:cNvSpPr txBox="1"/>
          <p:nvPr>
            <p:ph type="body" sz="quarter" idx="1"/>
          </p:nvPr>
        </p:nvSpPr>
        <p:spPr>
          <a:xfrm>
            <a:off x="1270000" y="6362700"/>
            <a:ext cx="10464800" cy="461366"/>
          </a:xfrm>
          <a:prstGeom prst="rect">
            <a:avLst/>
          </a:prstGeom>
        </p:spPr>
        <p:txBody>
          <a:bodyPr anchor="t"/>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Nivel de texto 1</a:t>
            </a:r>
          </a:p>
          <a:p>
            <a:pPr lvl="1"/>
            <a:r>
              <a:t>Nivel de texto 2</a:t>
            </a:r>
          </a:p>
          <a:p>
            <a:pPr lvl="2"/>
            <a:r>
              <a:t>Nivel de texto 3</a:t>
            </a:r>
          </a:p>
          <a:p>
            <a:pPr lvl="3"/>
            <a:r>
              <a:t>Nivel de texto 4</a:t>
            </a:r>
          </a:p>
          <a:p>
            <a:pPr lvl="4"/>
            <a:r>
              <a:t>Nivel de texto 5</a:t>
            </a:r>
          </a:p>
        </p:txBody>
      </p:sp>
      <p:sp>
        <p:nvSpPr>
          <p:cNvPr id="94" name="“Escribe una cita aquí”"/>
          <p:cNvSpPr txBox="1"/>
          <p:nvPr>
            <p:ph type="body" sz="quarter" idx="13"/>
          </p:nvPr>
        </p:nvSpPr>
        <p:spPr>
          <a:xfrm>
            <a:off x="1270000" y="4308599"/>
            <a:ext cx="10464800" cy="609779"/>
          </a:xfrm>
          <a:prstGeom prst="rect">
            <a:avLst/>
          </a:prstGeom>
        </p:spPr>
        <p:txBody>
          <a:bodyPr/>
          <a:lstStyle/>
          <a:p>
            <a:pPr/>
          </a:p>
        </p:txBody>
      </p:sp>
      <p:sp>
        <p:nvSpPr>
          <p:cNvPr id="9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02" name="Imagen"/>
          <p:cNvSpPr/>
          <p:nvPr>
            <p:ph type="pic" idx="13"/>
          </p:nvPr>
        </p:nvSpPr>
        <p:spPr>
          <a:xfrm>
            <a:off x="-929606" y="-12700"/>
            <a:ext cx="16551778" cy="11034518"/>
          </a:xfrm>
          <a:prstGeom prst="rect">
            <a:avLst/>
          </a:prstGeom>
        </p:spPr>
        <p:txBody>
          <a:bodyPr lIns="91439" tIns="45719" rIns="91439" bIns="45719" anchor="t">
            <a:noAutofit/>
          </a:bodyPr>
          <a:lstStyle/>
          <a:p>
            <a:pPr/>
          </a:p>
        </p:txBody>
      </p:sp>
      <p:sp>
        <p:nvSpPr>
          <p:cNvPr id="10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110"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horizontal)">
    <p:spTree>
      <p:nvGrpSpPr>
        <p:cNvPr id="1" name=""/>
        <p:cNvGrpSpPr/>
        <p:nvPr/>
      </p:nvGrpSpPr>
      <p:grpSpPr>
        <a:xfrm>
          <a:off x="0" y="0"/>
          <a:ext cx="0" cy="0"/>
          <a:chOff x="0" y="0"/>
          <a:chExt cx="0" cy="0"/>
        </a:xfrm>
      </p:grpSpPr>
      <p:sp>
        <p:nvSpPr>
          <p:cNvPr id="20" name="Imagen"/>
          <p:cNvSpPr/>
          <p:nvPr>
            <p:ph type="pic" idx="13"/>
          </p:nvPr>
        </p:nvSpPr>
        <p:spPr>
          <a:xfrm>
            <a:off x="-647700" y="508000"/>
            <a:ext cx="12369801" cy="6142538"/>
          </a:xfrm>
          <a:prstGeom prst="rect">
            <a:avLst/>
          </a:prstGeom>
        </p:spPr>
        <p:txBody>
          <a:bodyPr lIns="91439" tIns="45719" rIns="91439" bIns="45719" anchor="t">
            <a:noAutofit/>
          </a:bodyPr>
          <a:lstStyle/>
          <a:p>
            <a:pPr/>
          </a:p>
        </p:txBody>
      </p:sp>
      <p:sp>
        <p:nvSpPr>
          <p:cNvPr id="21" name="Texto del título"/>
          <p:cNvSpPr txBox="1"/>
          <p:nvPr>
            <p:ph type="title"/>
          </p:nvPr>
        </p:nvSpPr>
        <p:spPr>
          <a:xfrm>
            <a:off x="1270000" y="6718300"/>
            <a:ext cx="10464800" cy="1422400"/>
          </a:xfrm>
          <a:prstGeom prst="rect">
            <a:avLst/>
          </a:prstGeom>
        </p:spPr>
        <p:txBody>
          <a:bodyPr/>
          <a:lstStyle/>
          <a:p>
            <a:pPr/>
            <a:r>
              <a:t>Texto del título</a:t>
            </a:r>
          </a:p>
        </p:txBody>
      </p:sp>
      <p:sp>
        <p:nvSpPr>
          <p:cNvPr id="22" name="Nivel de texto 1…"/>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centro)">
    <p:spTree>
      <p:nvGrpSpPr>
        <p:cNvPr id="1" name=""/>
        <p:cNvGrpSpPr/>
        <p:nvPr/>
      </p:nvGrpSpPr>
      <p:grpSpPr>
        <a:xfrm>
          <a:off x="0" y="0"/>
          <a:ext cx="0" cy="0"/>
          <a:chOff x="0" y="0"/>
          <a:chExt cx="0" cy="0"/>
        </a:xfrm>
      </p:grpSpPr>
      <p:sp>
        <p:nvSpPr>
          <p:cNvPr id="30" name="Texto del título"/>
          <p:cNvSpPr txBox="1"/>
          <p:nvPr>
            <p:ph type="title"/>
          </p:nvPr>
        </p:nvSpPr>
        <p:spPr>
          <a:xfrm>
            <a:off x="1270000" y="3225800"/>
            <a:ext cx="10464800" cy="3302000"/>
          </a:xfrm>
          <a:prstGeom prst="rect">
            <a:avLst/>
          </a:prstGeom>
        </p:spPr>
        <p:txBody>
          <a:bodyPr/>
          <a:lstStyle/>
          <a:p>
            <a:pPr/>
            <a:r>
              <a:t>Texto del título</a:t>
            </a:r>
          </a:p>
        </p:txBody>
      </p:sp>
      <p:sp>
        <p:nvSpPr>
          <p:cNvPr id="3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vertical)">
    <p:spTree>
      <p:nvGrpSpPr>
        <p:cNvPr id="1" name=""/>
        <p:cNvGrpSpPr/>
        <p:nvPr/>
      </p:nvGrpSpPr>
      <p:grpSpPr>
        <a:xfrm>
          <a:off x="0" y="0"/>
          <a:ext cx="0" cy="0"/>
          <a:chOff x="0" y="0"/>
          <a:chExt cx="0" cy="0"/>
        </a:xfrm>
      </p:grpSpPr>
      <p:sp>
        <p:nvSpPr>
          <p:cNvPr id="38" name="Imagen"/>
          <p:cNvSpPr/>
          <p:nvPr>
            <p:ph type="pic" idx="13"/>
          </p:nvPr>
        </p:nvSpPr>
        <p:spPr>
          <a:xfrm>
            <a:off x="2451056" y="-138499"/>
            <a:ext cx="13525505" cy="9017004"/>
          </a:xfrm>
          <a:prstGeom prst="rect">
            <a:avLst/>
          </a:prstGeom>
        </p:spPr>
        <p:txBody>
          <a:bodyPr lIns="91439" tIns="45719" rIns="91439" bIns="45719" anchor="t">
            <a:noAutofit/>
          </a:bodyPr>
          <a:lstStyle/>
          <a:p>
            <a:pPr/>
          </a:p>
        </p:txBody>
      </p:sp>
      <p:sp>
        <p:nvSpPr>
          <p:cNvPr id="39" name="Texto del título"/>
          <p:cNvSpPr txBox="1"/>
          <p:nvPr>
            <p:ph type="title"/>
          </p:nvPr>
        </p:nvSpPr>
        <p:spPr>
          <a:xfrm>
            <a:off x="952500" y="635000"/>
            <a:ext cx="5334000" cy="3987800"/>
          </a:xfrm>
          <a:prstGeom prst="rect">
            <a:avLst/>
          </a:prstGeom>
        </p:spPr>
        <p:txBody>
          <a:bodyPr anchor="b"/>
          <a:lstStyle>
            <a:lvl1pPr>
              <a:defRPr sz="6000"/>
            </a:lvl1pPr>
          </a:lstStyle>
          <a:p>
            <a:pPr/>
            <a:r>
              <a:t>Texto del título</a:t>
            </a:r>
          </a:p>
        </p:txBody>
      </p:sp>
      <p:sp>
        <p:nvSpPr>
          <p:cNvPr id="40" name="Nivel de texto 1…"/>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arriba)">
    <p:spTree>
      <p:nvGrpSpPr>
        <p:cNvPr id="1" name=""/>
        <p:cNvGrpSpPr/>
        <p:nvPr/>
      </p:nvGrpSpPr>
      <p:grpSpPr>
        <a:xfrm>
          <a:off x="0" y="0"/>
          <a:ext cx="0" cy="0"/>
          <a:chOff x="0" y="0"/>
          <a:chExt cx="0" cy="0"/>
        </a:xfrm>
      </p:grpSpPr>
      <p:sp>
        <p:nvSpPr>
          <p:cNvPr id="48" name="Texto del título"/>
          <p:cNvSpPr txBox="1"/>
          <p:nvPr>
            <p:ph type="title"/>
          </p:nvPr>
        </p:nvSpPr>
        <p:spPr>
          <a:prstGeom prst="rect">
            <a:avLst/>
          </a:prstGeom>
        </p:spPr>
        <p:txBody>
          <a:bodyPr/>
          <a:lstStyle/>
          <a:p>
            <a:pPr/>
            <a:r>
              <a:t>Texto del título</a:t>
            </a:r>
          </a:p>
        </p:txBody>
      </p:sp>
      <p:sp>
        <p:nvSpPr>
          <p:cNvPr id="4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viñetas">
    <p:spTree>
      <p:nvGrpSpPr>
        <p:cNvPr id="1" name=""/>
        <p:cNvGrpSpPr/>
        <p:nvPr/>
      </p:nvGrpSpPr>
      <p:grpSpPr>
        <a:xfrm>
          <a:off x="0" y="0"/>
          <a:ext cx="0" cy="0"/>
          <a:chOff x="0" y="0"/>
          <a:chExt cx="0" cy="0"/>
        </a:xfrm>
      </p:grpSpPr>
      <p:sp>
        <p:nvSpPr>
          <p:cNvPr id="56" name="Texto del título"/>
          <p:cNvSpPr txBox="1"/>
          <p:nvPr>
            <p:ph type="title"/>
          </p:nvPr>
        </p:nvSpPr>
        <p:spPr>
          <a:prstGeom prst="rect">
            <a:avLst/>
          </a:prstGeom>
        </p:spPr>
        <p:txBody>
          <a:bodyPr/>
          <a:lstStyle/>
          <a:p>
            <a:pPr/>
            <a:r>
              <a:t>Texto del título</a:t>
            </a:r>
          </a:p>
        </p:txBody>
      </p:sp>
      <p:sp>
        <p:nvSpPr>
          <p:cNvPr id="57"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viñetas y foto">
    <p:spTree>
      <p:nvGrpSpPr>
        <p:cNvPr id="1" name=""/>
        <p:cNvGrpSpPr/>
        <p:nvPr/>
      </p:nvGrpSpPr>
      <p:grpSpPr>
        <a:xfrm>
          <a:off x="0" y="0"/>
          <a:ext cx="0" cy="0"/>
          <a:chOff x="0" y="0"/>
          <a:chExt cx="0" cy="0"/>
        </a:xfrm>
      </p:grpSpPr>
      <p:sp>
        <p:nvSpPr>
          <p:cNvPr id="65" name="Imagen"/>
          <p:cNvSpPr/>
          <p:nvPr>
            <p:ph type="pic" idx="13"/>
          </p:nvPr>
        </p:nvSpPr>
        <p:spPr>
          <a:xfrm>
            <a:off x="4473575" y="2032000"/>
            <a:ext cx="10287000" cy="6858000"/>
          </a:xfrm>
          <a:prstGeom prst="rect">
            <a:avLst/>
          </a:prstGeom>
        </p:spPr>
        <p:txBody>
          <a:bodyPr lIns="91439" tIns="45719" rIns="91439" bIns="45719" anchor="t">
            <a:noAutofit/>
          </a:bodyPr>
          <a:lstStyle/>
          <a:p>
            <a:pPr/>
          </a:p>
        </p:txBody>
      </p:sp>
      <p:sp>
        <p:nvSpPr>
          <p:cNvPr id="66" name="Texto del título"/>
          <p:cNvSpPr txBox="1"/>
          <p:nvPr>
            <p:ph type="title"/>
          </p:nvPr>
        </p:nvSpPr>
        <p:spPr>
          <a:prstGeom prst="rect">
            <a:avLst/>
          </a:prstGeom>
        </p:spPr>
        <p:txBody>
          <a:bodyPr/>
          <a:lstStyle/>
          <a:p>
            <a:pPr/>
            <a:r>
              <a:t>Texto del título</a:t>
            </a:r>
          </a:p>
        </p:txBody>
      </p:sp>
      <p:sp>
        <p:nvSpPr>
          <p:cNvPr id="67" name="Nivel de texto 1…"/>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ñetas">
    <p:spTree>
      <p:nvGrpSpPr>
        <p:cNvPr id="1" name=""/>
        <p:cNvGrpSpPr/>
        <p:nvPr/>
      </p:nvGrpSpPr>
      <p:grpSpPr>
        <a:xfrm>
          <a:off x="0" y="0"/>
          <a:ext cx="0" cy="0"/>
          <a:chOff x="0" y="0"/>
          <a:chExt cx="0" cy="0"/>
        </a:xfrm>
      </p:grpSpPr>
      <p:sp>
        <p:nvSpPr>
          <p:cNvPr id="75" name="Nivel de texto 1…"/>
          <p:cNvSpPr txBox="1"/>
          <p:nvPr>
            <p:ph type="body" idx="1"/>
          </p:nvPr>
        </p:nvSpPr>
        <p:spPr>
          <a:xfrm>
            <a:off x="952500" y="1270000"/>
            <a:ext cx="11099800" cy="7213600"/>
          </a:xfrm>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fotos">
    <p:spTree>
      <p:nvGrpSpPr>
        <p:cNvPr id="1" name=""/>
        <p:cNvGrpSpPr/>
        <p:nvPr/>
      </p:nvGrpSpPr>
      <p:grpSpPr>
        <a:xfrm>
          <a:off x="0" y="0"/>
          <a:ext cx="0" cy="0"/>
          <a:chOff x="0" y="0"/>
          <a:chExt cx="0" cy="0"/>
        </a:xfrm>
      </p:grpSpPr>
      <p:sp>
        <p:nvSpPr>
          <p:cNvPr id="83" name="Imagen"/>
          <p:cNvSpPr/>
          <p:nvPr>
            <p:ph type="pic" sz="quarter" idx="13"/>
          </p:nvPr>
        </p:nvSpPr>
        <p:spPr>
          <a:xfrm>
            <a:off x="6426200" y="4965700"/>
            <a:ext cx="5886450" cy="3924300"/>
          </a:xfrm>
          <a:prstGeom prst="rect">
            <a:avLst/>
          </a:prstGeom>
        </p:spPr>
        <p:txBody>
          <a:bodyPr lIns="91439" tIns="45719" rIns="91439" bIns="45719" anchor="t">
            <a:noAutofit/>
          </a:bodyPr>
          <a:lstStyle/>
          <a:p>
            <a:pPr/>
          </a:p>
        </p:txBody>
      </p:sp>
      <p:sp>
        <p:nvSpPr>
          <p:cNvPr id="84" name="Imagen"/>
          <p:cNvSpPr/>
          <p:nvPr>
            <p:ph type="pic" sz="quarter" idx="14"/>
          </p:nvPr>
        </p:nvSpPr>
        <p:spPr>
          <a:xfrm>
            <a:off x="6737350" y="639232"/>
            <a:ext cx="5880100" cy="3920069"/>
          </a:xfrm>
          <a:prstGeom prst="rect">
            <a:avLst/>
          </a:prstGeom>
        </p:spPr>
        <p:txBody>
          <a:bodyPr lIns="91439" tIns="45719" rIns="91439" bIns="45719" anchor="t">
            <a:noAutofit/>
          </a:bodyPr>
          <a:lstStyle/>
          <a:p>
            <a:pPr/>
          </a:p>
        </p:txBody>
      </p:sp>
      <p:sp>
        <p:nvSpPr>
          <p:cNvPr id="85" name="Imagen"/>
          <p:cNvSpPr/>
          <p:nvPr>
            <p:ph type="pic" idx="15"/>
          </p:nvPr>
        </p:nvSpPr>
        <p:spPr>
          <a:xfrm>
            <a:off x="-3400425" y="-127000"/>
            <a:ext cx="13525500" cy="9017000"/>
          </a:xfrm>
          <a:prstGeom prst="rect">
            <a:avLst/>
          </a:prstGeom>
        </p:spPr>
        <p:txBody>
          <a:bodyPr lIns="91439" tIns="45719" rIns="91439" bIns="45719" anchor="t">
            <a:noAutofit/>
          </a:bodyPr>
          <a:lstStyle/>
          <a:p>
            <a:pPr/>
          </a:p>
        </p:txBody>
      </p:sp>
      <p:sp>
        <p:nvSpPr>
          <p:cNvPr id="86"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exto del título"/>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Texto del título</a:t>
            </a:r>
          </a:p>
        </p:txBody>
      </p:sp>
      <p:sp>
        <p:nvSpPr>
          <p:cNvPr id="3" name="Nivel de texto 1…"/>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solidFill>
                  <a:srgbClr val="FFFFFF"/>
                </a:solidFill>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solidFill>
            <a:srgbClr val="FFFFFF"/>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n-lt"/>
          <a:ea typeface="+mn-ea"/>
          <a:cs typeface="+mn-cs"/>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n-lt"/>
          <a:ea typeface="+mn-ea"/>
          <a:cs typeface="+mn-cs"/>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n-lt"/>
          <a:ea typeface="+mn-ea"/>
          <a:cs typeface="+mn-cs"/>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n-lt"/>
          <a:ea typeface="+mn-ea"/>
          <a:cs typeface="+mn-cs"/>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n-lt"/>
          <a:ea typeface="+mn-ea"/>
          <a:cs typeface="+mn-cs"/>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n-lt"/>
          <a:ea typeface="+mn-ea"/>
          <a:cs typeface="+mn-cs"/>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n-lt"/>
          <a:ea typeface="+mn-ea"/>
          <a:cs typeface="+mn-cs"/>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n-lt"/>
          <a:ea typeface="+mn-ea"/>
          <a:cs typeface="+mn-cs"/>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tif"/></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ducatierra.cl/proyectos" TargetMode="Externa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19" name="El Contexto"/>
          <p:cNvSpPr txBox="1"/>
          <p:nvPr>
            <p:ph type="ctrTitle"/>
          </p:nvPr>
        </p:nvSpPr>
        <p:spPr>
          <a:xfrm>
            <a:off x="1579033" y="-1138769"/>
            <a:ext cx="10464801" cy="3302006"/>
          </a:xfrm>
          <a:prstGeom prst="rect">
            <a:avLst/>
          </a:prstGeom>
        </p:spPr>
        <p:txBody>
          <a:bodyPr/>
          <a:lstStyle>
            <a:lvl1pPr>
              <a:defRPr sz="7000"/>
            </a:lvl1pPr>
          </a:lstStyle>
          <a:p>
            <a:pPr/>
            <a:r>
              <a:t>El Contexto</a:t>
            </a:r>
          </a:p>
        </p:txBody>
      </p:sp>
      <p:pic>
        <p:nvPicPr>
          <p:cNvPr id="120" name="Captura de Pantalla 2020-01-19 a la(s) 8_Fotor.png" descr="Captura de Pantalla 2020-01-19 a la(s) 8_Fotor.png"/>
          <p:cNvPicPr>
            <a:picLocks noChangeAspect="1"/>
          </p:cNvPicPr>
          <p:nvPr/>
        </p:nvPicPr>
        <p:blipFill>
          <a:blip r:embed="rId2">
            <a:extLst/>
          </a:blip>
          <a:stretch>
            <a:fillRect/>
          </a:stretch>
        </p:blipFill>
        <p:spPr>
          <a:xfrm>
            <a:off x="4758925" y="1652887"/>
            <a:ext cx="3486950" cy="3456312"/>
          </a:xfrm>
          <a:prstGeom prst="rect">
            <a:avLst/>
          </a:prstGeom>
          <a:ln w="12700">
            <a:miter lim="400000"/>
          </a:ln>
        </p:spPr>
      </p:pic>
      <p:sp>
        <p:nvSpPr>
          <p:cNvPr id="121" name="Análisis de Ciclo de Vida"/>
          <p:cNvSpPr txBox="1"/>
          <p:nvPr/>
        </p:nvSpPr>
        <p:spPr>
          <a:xfrm>
            <a:off x="-1742527" y="5137980"/>
            <a:ext cx="16489854" cy="165780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1" sz="7000">
                <a:solidFill>
                  <a:srgbClr val="434343"/>
                </a:solidFill>
              </a:defRPr>
            </a:pPr>
            <a:r>
              <a:t> Economía Circular</a:t>
            </a:r>
            <a:endParaRPr sz="1600"/>
          </a:p>
          <a:p>
            <a:pPr>
              <a:defRPr b="1" sz="1600">
                <a:solidFill>
                  <a:srgbClr val="434343"/>
                </a:solidFill>
              </a:defRPr>
            </a:pPr>
            <a:r>
              <a:t>Consultora Educatierra</a:t>
            </a:r>
          </a:p>
          <a:p>
            <a:pPr>
              <a:defRPr b="1" sz="1600">
                <a:solidFill>
                  <a:srgbClr val="434343"/>
                </a:solidFill>
              </a:defRPr>
            </a:pPr>
            <a:r>
              <a:t>Koppmann Medio Ambiente</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Cómo?"/>
          <p:cNvSpPr txBox="1"/>
          <p:nvPr>
            <p:ph type="ctrTitle"/>
          </p:nvPr>
        </p:nvSpPr>
        <p:spPr>
          <a:xfrm>
            <a:off x="1389778" y="-1143000"/>
            <a:ext cx="10464802" cy="3302004"/>
          </a:xfrm>
          <a:prstGeom prst="rect">
            <a:avLst/>
          </a:prstGeom>
        </p:spPr>
        <p:txBody>
          <a:bodyPr/>
          <a:lstStyle>
            <a:lvl1pPr>
              <a:defRPr sz="7000"/>
            </a:lvl1pPr>
          </a:lstStyle>
          <a:p>
            <a:pPr/>
            <a:r>
              <a:t>Estudio de Casos</a:t>
            </a:r>
          </a:p>
        </p:txBody>
      </p:sp>
      <p:sp>
        <p:nvSpPr>
          <p:cNvPr id="171" name="Se trata de diseñar procesos que no generen residuos"/>
          <p:cNvSpPr txBox="1"/>
          <p:nvPr/>
        </p:nvSpPr>
        <p:spPr>
          <a:xfrm>
            <a:off x="3951666" y="3762221"/>
            <a:ext cx="5341025" cy="3495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700"/>
            </a:lvl1pPr>
          </a:lstStyle>
          <a:p>
            <a:pPr/>
            <a:r>
              <a:t>Se trata de diseñar procesos que no generen residuos</a:t>
            </a:r>
          </a:p>
        </p:txBody>
      </p:sp>
      <p:sp>
        <p:nvSpPr>
          <p:cNvPr id="172" name="Los artículos siguientes ilustran algunos conceptos mediante casos reales sobre estudios propios y externos (la mayoría alemanes y un ACV realizado por Educatierra)."/>
          <p:cNvSpPr txBox="1"/>
          <p:nvPr/>
        </p:nvSpPr>
        <p:spPr>
          <a:xfrm>
            <a:off x="2112963" y="3508331"/>
            <a:ext cx="9018432" cy="8573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sz="1700">
                <a:solidFill>
                  <a:srgbClr val="FFFFFF"/>
                </a:solidFill>
                <a:latin typeface="Helvetica Neue Light"/>
                <a:ea typeface="Helvetica Neue Light"/>
                <a:cs typeface="Helvetica Neue Light"/>
                <a:sym typeface="Helvetica Neue Light"/>
              </a:defRPr>
            </a:lvl1pPr>
          </a:lstStyle>
          <a:p>
            <a:pPr/>
            <a:r>
              <a:t>Los artículos siguientes ilustran algunos conceptos mediante casos reales sobre estudios propios y externos (la mayoría alemanes y un ACV realizado por Educatierra).</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Caso 1…"/>
          <p:cNvSpPr txBox="1"/>
          <p:nvPr>
            <p:ph type="ctrTitle"/>
          </p:nvPr>
        </p:nvSpPr>
        <p:spPr>
          <a:xfrm>
            <a:off x="-2723574" y="-342796"/>
            <a:ext cx="10464801" cy="3302007"/>
          </a:xfrm>
          <a:prstGeom prst="rect">
            <a:avLst/>
          </a:prstGeom>
        </p:spPr>
        <p:txBody>
          <a:bodyPr/>
          <a:lstStyle/>
          <a:p>
            <a:pPr>
              <a:defRPr sz="2300"/>
            </a:pPr>
            <a:r>
              <a:t>Caso 1</a:t>
            </a:r>
          </a:p>
          <a:p>
            <a:pPr>
              <a:defRPr sz="2300"/>
            </a:pPr>
            <a:r>
              <a:t>El Auto Eléctrico </a:t>
            </a:r>
          </a:p>
          <a:p>
            <a:pPr>
              <a:defRPr sz="2300"/>
            </a:pPr>
            <a:r>
              <a:t>Objeto de Debate</a:t>
            </a:r>
          </a:p>
        </p:txBody>
      </p:sp>
      <p:pic>
        <p:nvPicPr>
          <p:cNvPr id="175" name="Imagen" descr="Imagen"/>
          <p:cNvPicPr>
            <a:picLocks noChangeAspect="1"/>
          </p:cNvPicPr>
          <p:nvPr/>
        </p:nvPicPr>
        <p:blipFill>
          <a:blip r:embed="rId2">
            <a:extLst/>
          </a:blip>
          <a:stretch>
            <a:fillRect/>
          </a:stretch>
        </p:blipFill>
        <p:spPr>
          <a:xfrm>
            <a:off x="162820" y="3204604"/>
            <a:ext cx="4692013" cy="3958889"/>
          </a:xfrm>
          <a:prstGeom prst="rect">
            <a:avLst/>
          </a:prstGeom>
          <a:ln w="12700">
            <a:miter lim="400000"/>
          </a:ln>
        </p:spPr>
      </p:pic>
      <p:sp>
        <p:nvSpPr>
          <p:cNvPr id="176" name="Los detractores de la electromovilidad señalan que la matriz de generación eléctrica chilena tiene un 56 % de termogeneración y que la fabricación de baterías consume una altísima cantidad de energía eléctrica.…"/>
          <p:cNvSpPr txBox="1"/>
          <p:nvPr/>
        </p:nvSpPr>
        <p:spPr>
          <a:xfrm>
            <a:off x="6460161" y="1363107"/>
            <a:ext cx="5754588" cy="7027384"/>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20000"/>
              </a:lnSpc>
              <a:defRPr sz="1700">
                <a:solidFill>
                  <a:srgbClr val="FFFFFF"/>
                </a:solidFill>
                <a:latin typeface="Helvetica Neue Light"/>
                <a:ea typeface="Helvetica Neue Light"/>
                <a:cs typeface="Helvetica Neue Light"/>
                <a:sym typeface="Helvetica Neue Light"/>
              </a:defRPr>
            </a:pPr>
          </a:p>
          <a:p>
            <a:pPr algn="l">
              <a:lnSpc>
                <a:spcPct val="120000"/>
              </a:lnSpc>
              <a:defRPr sz="1700">
                <a:solidFill>
                  <a:srgbClr val="FFFFFF"/>
                </a:solidFill>
                <a:latin typeface="Helvetica Neue Light"/>
                <a:ea typeface="Helvetica Neue Light"/>
                <a:cs typeface="Helvetica Neue Light"/>
                <a:sym typeface="Helvetica Neue Light"/>
              </a:defRPr>
            </a:pPr>
            <a:r>
              <a:t>Los detractores de la electromovilidad señalan que la matriz de generación eléctrica chilena tiene un 56 % de termogeneración y que la fabricación de baterías consume una altísima cantidad de energía eléctrica.</a:t>
            </a:r>
          </a:p>
          <a:p>
            <a:pPr algn="l">
              <a:lnSpc>
                <a:spcPct val="120000"/>
              </a:lnSpc>
              <a:defRPr sz="1700">
                <a:solidFill>
                  <a:srgbClr val="FFFFFF"/>
                </a:solidFill>
                <a:latin typeface="Helvetica Neue Light"/>
                <a:ea typeface="Helvetica Neue Light"/>
                <a:cs typeface="Helvetica Neue Light"/>
                <a:sym typeface="Helvetica Neue Light"/>
              </a:defRPr>
            </a:pPr>
            <a:r>
              <a:t>El gráfico siguiente fue confeccionado por Educatierra desde el mismo gráfico contenido en la presentación "Electric mobility - The sustainable solution?" by Dr.-Ing. Kirsten Biemann, Research Associate at ifeu - Institut für Energie- und Umweltforschung Heidelberg en el LCA Workshop, Reutlingen, 2019.</a:t>
            </a:r>
          </a:p>
          <a:p>
            <a:pPr algn="l">
              <a:lnSpc>
                <a:spcPct val="120000"/>
              </a:lnSpc>
              <a:defRPr sz="1700">
                <a:solidFill>
                  <a:srgbClr val="FFFFFF"/>
                </a:solidFill>
                <a:latin typeface="Helvetica Neue Light"/>
                <a:ea typeface="Helvetica Neue Light"/>
                <a:cs typeface="Helvetica Neue Light"/>
                <a:sym typeface="Helvetica Neue Light"/>
              </a:defRPr>
            </a:pPr>
            <a:r>
              <a:t>Lo interesante de observar es que el automóvil eléctrico es más sostenible solo a partir de los 60 .000 km aprox, antes de eso, el mayor consumo eléctrico de la fabricación de la batería es mayor que el consumo eléctrico para la fabricación de un automóvil convencional. Desde este punto en adelante, la huella de carbono aumenta para el auto convencional y la distancia crece hasta los 100.000 km.</a:t>
            </a:r>
          </a:p>
          <a:p>
            <a:pPr algn="l">
              <a:lnSpc>
                <a:spcPct val="120000"/>
              </a:lnSpc>
              <a:defRPr sz="1700">
                <a:solidFill>
                  <a:srgbClr val="FFFFFF"/>
                </a:solidFill>
                <a:latin typeface="Helvetica Neue Light"/>
                <a:ea typeface="Helvetica Neue Light"/>
                <a:cs typeface="Helvetica Neue Light"/>
                <a:sym typeface="Helvetica Neue Light"/>
              </a:defRPr>
            </a:pPr>
            <a:r>
              <a:t>En los análisis de ciclo de vida, es necesario mirar las variables en forma horizontal, es decir, el impacto no es el mismo en cada fase ni tampoco la curva. Esto resulta en diferencias crecientes o decrecientes en el tiempo. Los resultados de un ACV dependen de dónde y cuándo</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Caso 2…"/>
          <p:cNvSpPr txBox="1"/>
          <p:nvPr>
            <p:ph type="ctrTitle"/>
          </p:nvPr>
        </p:nvSpPr>
        <p:spPr>
          <a:xfrm>
            <a:off x="-2736274" y="-698396"/>
            <a:ext cx="10464801" cy="3302007"/>
          </a:xfrm>
          <a:prstGeom prst="rect">
            <a:avLst/>
          </a:prstGeom>
        </p:spPr>
        <p:txBody>
          <a:bodyPr/>
          <a:lstStyle/>
          <a:p>
            <a:pPr>
              <a:defRPr sz="2300"/>
            </a:pPr>
            <a:r>
              <a:t>Caso 2</a:t>
            </a:r>
          </a:p>
          <a:p>
            <a:pPr>
              <a:defRPr sz="2300"/>
            </a:pPr>
            <a:r>
              <a:t>Verdades ocultas</a:t>
            </a:r>
          </a:p>
        </p:txBody>
      </p:sp>
      <p:sp>
        <p:nvSpPr>
          <p:cNvPr id="179" name="Muy interesante es el caso de los pañales deshechables mostrado en el Life Cycle Workshop, Reutlingen 2019, por un investigador del instituto alemán i- Point, que señala como indica el gráfico 1, que debido al mayor consumo energético en la fase de uso, por el calentamiento de agua para lavado, los pañales reutilizables registran una mayor huella de carbono que los pañales deshechables para un año.…"/>
          <p:cNvSpPr txBox="1"/>
          <p:nvPr/>
        </p:nvSpPr>
        <p:spPr>
          <a:xfrm>
            <a:off x="5525834" y="2247724"/>
            <a:ext cx="7137647" cy="4902550"/>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700">
                <a:solidFill>
                  <a:srgbClr val="FFFFFF"/>
                </a:solidFill>
                <a:latin typeface="Helvetica Neue Light"/>
                <a:ea typeface="Helvetica Neue Light"/>
                <a:cs typeface="Helvetica Neue Light"/>
                <a:sym typeface="Helvetica Neue Light"/>
              </a:defRPr>
            </a:pPr>
          </a:p>
          <a:p>
            <a:pPr>
              <a:lnSpc>
                <a:spcPct val="120000"/>
              </a:lnSpc>
              <a:defRPr sz="1700">
                <a:solidFill>
                  <a:srgbClr val="FFFFFF"/>
                </a:solidFill>
                <a:latin typeface="Helvetica Neue Light"/>
                <a:ea typeface="Helvetica Neue Light"/>
                <a:cs typeface="Helvetica Neue Light"/>
                <a:sym typeface="Helvetica Neue Light"/>
              </a:defRPr>
            </a:pPr>
          </a:p>
          <a:p>
            <a:pPr algn="just">
              <a:lnSpc>
                <a:spcPct val="120000"/>
              </a:lnSpc>
              <a:defRPr sz="1700">
                <a:solidFill>
                  <a:srgbClr val="FFFFFF"/>
                </a:solidFill>
                <a:latin typeface="Helvetica Neue Light"/>
                <a:ea typeface="Helvetica Neue Light"/>
                <a:cs typeface="Helvetica Neue Light"/>
                <a:sym typeface="Helvetica Neue Light"/>
              </a:defRPr>
            </a:pPr>
            <a:r>
              <a:t>Muy interesante es el caso de los pañales deshechables mostrado en el Life Cycle Workshop, Reutlingen 2019, por un investigador del instituto alemán i- Point, que señala como indica el gráfico 1, que debido al mayor consumo energético en la fase de uso, por el calentamiento de agua para lavado, los pañales reutilizables registran una mayor huella de carbono que los pañales deshechables para un año.</a:t>
            </a:r>
          </a:p>
          <a:p>
            <a:pPr algn="just">
              <a:lnSpc>
                <a:spcPct val="120000"/>
              </a:lnSpc>
              <a:defRPr sz="1700">
                <a:solidFill>
                  <a:srgbClr val="FFFFFF"/>
                </a:solidFill>
                <a:latin typeface="Helvetica Neue Light"/>
                <a:ea typeface="Helvetica Neue Light"/>
                <a:cs typeface="Helvetica Neue Light"/>
                <a:sym typeface="Helvetica Neue Light"/>
              </a:defRPr>
            </a:pPr>
            <a:r>
              <a:t>Otro caso donde el impacto ambiental se comporta diferente de lo que podríamos esperar, se muestra en un reciente estudio de Consultora Educatierra, que demostró que la cerveza envasada en lata de aluminio desechable, tiene menor impacto ambiental que en un envase de vidrio retornable debido al alto consumo energetico de la producción de vidrio (Gráfico 2).</a:t>
            </a:r>
          </a:p>
          <a:p>
            <a:pPr algn="just">
              <a:lnSpc>
                <a:spcPct val="120000"/>
              </a:lnSpc>
              <a:defRPr sz="1700">
                <a:solidFill>
                  <a:srgbClr val="FFFFFF"/>
                </a:solidFill>
                <a:latin typeface="Helvetica Neue Light"/>
                <a:ea typeface="Helvetica Neue Light"/>
                <a:cs typeface="Helvetica Neue Light"/>
                <a:sym typeface="Helvetica Neue Light"/>
              </a:defRPr>
            </a:pPr>
            <a:r>
              <a:t>Es así como un ACV puede permitirnos conocer verdades ocultas o destruir mitos arraigados entre nosotros.</a:t>
            </a:r>
          </a:p>
        </p:txBody>
      </p:sp>
      <p:pic>
        <p:nvPicPr>
          <p:cNvPr id="180" name="Imagen" descr="Imagen"/>
          <p:cNvPicPr>
            <a:picLocks noChangeAspect="1"/>
          </p:cNvPicPr>
          <p:nvPr/>
        </p:nvPicPr>
        <p:blipFill>
          <a:blip r:embed="rId2">
            <a:extLst/>
          </a:blip>
          <a:srcRect l="185" t="3075" r="43011" b="0"/>
          <a:stretch>
            <a:fillRect/>
          </a:stretch>
        </p:blipFill>
        <p:spPr>
          <a:xfrm>
            <a:off x="177781" y="3132665"/>
            <a:ext cx="5028892" cy="3720613"/>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Caso 3…"/>
          <p:cNvSpPr txBox="1"/>
          <p:nvPr>
            <p:ph type="ctrTitle"/>
          </p:nvPr>
        </p:nvSpPr>
        <p:spPr>
          <a:xfrm>
            <a:off x="-2736274" y="-342796"/>
            <a:ext cx="10464801" cy="3302007"/>
          </a:xfrm>
          <a:prstGeom prst="rect">
            <a:avLst/>
          </a:prstGeom>
        </p:spPr>
        <p:txBody>
          <a:bodyPr/>
          <a:lstStyle/>
          <a:p>
            <a:pPr>
              <a:defRPr sz="2300"/>
            </a:pPr>
            <a:r>
              <a:t>Caso 3</a:t>
            </a:r>
          </a:p>
          <a:p>
            <a:pPr>
              <a:defRPr sz="2300"/>
            </a:pPr>
            <a:r>
              <a:t>El Orden del Impacto</a:t>
            </a:r>
          </a:p>
          <a:p>
            <a:pPr>
              <a:defRPr sz="2300"/>
            </a:pPr>
            <a:r>
              <a:t>si altera el producto</a:t>
            </a:r>
          </a:p>
        </p:txBody>
      </p:sp>
      <p:sp>
        <p:nvSpPr>
          <p:cNvPr id="183" name="Sorprendente la contundencia de los datos resultantes del reciente ACV realizado por Educatierra al ciclo de producción  de 1 hl de cerveza lager.…"/>
          <p:cNvSpPr txBox="1"/>
          <p:nvPr/>
        </p:nvSpPr>
        <p:spPr>
          <a:xfrm>
            <a:off x="5339567" y="2794926"/>
            <a:ext cx="7137649" cy="3384813"/>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1700">
                <a:solidFill>
                  <a:srgbClr val="FFFFFF"/>
                </a:solidFill>
                <a:latin typeface="Helvetica Neue Light"/>
                <a:ea typeface="Helvetica Neue Light"/>
                <a:cs typeface="Helvetica Neue Light"/>
                <a:sym typeface="Helvetica Neue Light"/>
              </a:defRPr>
            </a:pPr>
          </a:p>
          <a:p>
            <a:pPr>
              <a:lnSpc>
                <a:spcPct val="120000"/>
              </a:lnSpc>
              <a:defRPr sz="1700">
                <a:solidFill>
                  <a:srgbClr val="FFFFFF"/>
                </a:solidFill>
                <a:latin typeface="Helvetica Neue Light"/>
                <a:ea typeface="Helvetica Neue Light"/>
                <a:cs typeface="Helvetica Neue Light"/>
                <a:sym typeface="Helvetica Neue Light"/>
              </a:defRPr>
            </a:pPr>
          </a:p>
          <a:p>
            <a:pPr>
              <a:lnSpc>
                <a:spcPct val="120000"/>
              </a:lnSpc>
              <a:defRPr sz="1700">
                <a:solidFill>
                  <a:srgbClr val="FFFFFF"/>
                </a:solidFill>
                <a:latin typeface="Helvetica Neue Light"/>
                <a:ea typeface="Helvetica Neue Light"/>
                <a:cs typeface="Helvetica Neue Light"/>
                <a:sym typeface="Helvetica Neue Light"/>
              </a:defRPr>
            </a:pPr>
          </a:p>
          <a:p>
            <a:pPr algn="just">
              <a:lnSpc>
                <a:spcPct val="120000"/>
              </a:lnSpc>
              <a:defRPr sz="1700">
                <a:solidFill>
                  <a:srgbClr val="FFFFFF"/>
                </a:solidFill>
                <a:latin typeface="Helvetica Neue Light"/>
                <a:ea typeface="Helvetica Neue Light"/>
                <a:cs typeface="Helvetica Neue Light"/>
                <a:sym typeface="Helvetica Neue Light"/>
              </a:defRPr>
            </a:pPr>
          </a:p>
          <a:p>
            <a:pPr algn="just">
              <a:lnSpc>
                <a:spcPct val="120000"/>
              </a:lnSpc>
              <a:defRPr sz="1700">
                <a:solidFill>
                  <a:srgbClr val="FFFFFF"/>
                </a:solidFill>
                <a:latin typeface="Helvetica Neue Light"/>
                <a:ea typeface="Helvetica Neue Light"/>
                <a:cs typeface="Helvetica Neue Light"/>
                <a:sym typeface="Helvetica Neue Light"/>
              </a:defRPr>
            </a:pPr>
            <a:r>
              <a:t>Sorprendente la contundencia de los datos resultantes del reciente ACV realizado por Educatierra al ciclo de producción  de 1 hl de cerveza lager.</a:t>
            </a:r>
          </a:p>
          <a:p>
            <a:pPr>
              <a:lnSpc>
                <a:spcPct val="120000"/>
              </a:lnSpc>
              <a:defRPr sz="1700">
                <a:solidFill>
                  <a:srgbClr val="FFFFFF"/>
                </a:solidFill>
                <a:latin typeface="Helvetica Neue Light"/>
                <a:ea typeface="Helvetica Neue Light"/>
                <a:cs typeface="Helvetica Neue Light"/>
                <a:sym typeface="Helvetica Neue Light"/>
              </a:defRPr>
            </a:pPr>
          </a:p>
          <a:p>
            <a:pPr algn="just">
              <a:lnSpc>
                <a:spcPct val="120000"/>
              </a:lnSpc>
              <a:defRPr sz="1700">
                <a:solidFill>
                  <a:srgbClr val="FFFFFF"/>
                </a:solidFill>
                <a:latin typeface="Helvetica Neue Light"/>
                <a:ea typeface="Helvetica Neue Light"/>
                <a:cs typeface="Helvetica Neue Light"/>
                <a:sym typeface="Helvetica Neue Light"/>
              </a:defRPr>
            </a:pPr>
            <a:r>
              <a:t>El resultado nos parece muy claro, aunque el vidrio residual sea reciclado, el impacto de los envases retornables sigue siendo considerablemente menor. Pensar en la relación entre el impacto del envase y el del producto que contiene, es reflexionar sobre el orden de importancia de los factores.</a:t>
            </a:r>
          </a:p>
        </p:txBody>
      </p:sp>
      <p:pic>
        <p:nvPicPr>
          <p:cNvPr id="184" name="Imagen" descr="Imagen"/>
          <p:cNvPicPr>
            <a:picLocks noChangeAspect="1"/>
          </p:cNvPicPr>
          <p:nvPr/>
        </p:nvPicPr>
        <p:blipFill>
          <a:blip r:embed="rId2">
            <a:extLst/>
          </a:blip>
          <a:stretch>
            <a:fillRect/>
          </a:stretch>
        </p:blipFill>
        <p:spPr>
          <a:xfrm>
            <a:off x="175180" y="3282429"/>
            <a:ext cx="4860450" cy="4695903"/>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Caso 3…"/>
          <p:cNvSpPr txBox="1"/>
          <p:nvPr>
            <p:ph type="ctrTitle"/>
          </p:nvPr>
        </p:nvSpPr>
        <p:spPr>
          <a:xfrm>
            <a:off x="-2736274" y="-342796"/>
            <a:ext cx="10464801" cy="3302007"/>
          </a:xfrm>
          <a:prstGeom prst="rect">
            <a:avLst/>
          </a:prstGeom>
        </p:spPr>
        <p:txBody>
          <a:bodyPr/>
          <a:lstStyle/>
          <a:p>
            <a:pPr>
              <a:defRPr sz="2300"/>
            </a:pPr>
            <a:r>
              <a:t>Caso 4</a:t>
            </a:r>
          </a:p>
          <a:p>
            <a:pPr>
              <a:defRPr sz="2300"/>
            </a:pPr>
            <a:r>
              <a:t>El Impacto</a:t>
            </a:r>
          </a:p>
          <a:p>
            <a:pPr>
              <a:defRPr sz="2300"/>
            </a:pPr>
            <a:r>
              <a:t>De las compras online</a:t>
            </a:r>
          </a:p>
        </p:txBody>
      </p:sp>
      <p:sp>
        <p:nvSpPr>
          <p:cNvPr id="187" name="Sorprendente la contundencia de los datos resultantes del reciente ACV realizado por Educatierra al ciclo de producción  de 1 hl de cerveza lager.…"/>
          <p:cNvSpPr txBox="1"/>
          <p:nvPr/>
        </p:nvSpPr>
        <p:spPr>
          <a:xfrm>
            <a:off x="6603414" y="147063"/>
            <a:ext cx="5692629" cy="8985339"/>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700">
                <a:solidFill>
                  <a:srgbClr val="FFFFFF"/>
                </a:solidFill>
                <a:latin typeface="Helvetica Neue Light"/>
                <a:ea typeface="Helvetica Neue Light"/>
                <a:cs typeface="Helvetica Neue Light"/>
                <a:sym typeface="Helvetica Neue Light"/>
              </a:defRPr>
            </a:pPr>
          </a:p>
          <a:p>
            <a:pPr>
              <a:defRPr sz="1700">
                <a:solidFill>
                  <a:srgbClr val="FFFFFF"/>
                </a:solidFill>
                <a:latin typeface="Helvetica Neue Light"/>
                <a:ea typeface="Helvetica Neue Light"/>
                <a:cs typeface="Helvetica Neue Light"/>
                <a:sym typeface="Helvetica Neue Light"/>
              </a:defRPr>
            </a:pPr>
          </a:p>
          <a:p>
            <a:pPr>
              <a:defRPr sz="1700">
                <a:solidFill>
                  <a:srgbClr val="FFFFFF"/>
                </a:solidFill>
                <a:latin typeface="Helvetica Neue Light"/>
                <a:ea typeface="Helvetica Neue Light"/>
                <a:cs typeface="Helvetica Neue Light"/>
                <a:sym typeface="Helvetica Neue Light"/>
              </a:defRPr>
            </a:pPr>
          </a:p>
          <a:p>
            <a:pPr algn="just">
              <a:defRPr sz="1700">
                <a:solidFill>
                  <a:srgbClr val="FFFFFF"/>
                </a:solidFill>
                <a:latin typeface="Helvetica Neue Light"/>
                <a:ea typeface="Helvetica Neue Light"/>
                <a:cs typeface="Helvetica Neue Light"/>
                <a:sym typeface="Helvetica Neue Light"/>
              </a:defRPr>
            </a:pPr>
          </a:p>
          <a:p>
            <a:pPr algn="l" defTabSz="457200">
              <a:defRPr sz="1700">
                <a:solidFill>
                  <a:srgbClr val="FFFFFF"/>
                </a:solidFill>
                <a:latin typeface="Helvetica Neue Light"/>
                <a:ea typeface="Helvetica Neue Light"/>
                <a:cs typeface="Helvetica Neue Light"/>
                <a:sym typeface="Helvetica Neue Light"/>
              </a:defRPr>
            </a:pPr>
            <a:r>
              <a:t>El estudio Evolución del Comercio Online en Alimentación, universidades Complutense y Autónoma de Madrid, 2018, demuestra que el impacto de las compras online, en el sector alimentos, es mayor que en el supermercado. Esto nos pareció interesante porque desafía una creencia arraigada.</a:t>
            </a:r>
          </a:p>
          <a:p>
            <a:pPr algn="l" defTabSz="457200">
              <a:defRPr sz="1700">
                <a:solidFill>
                  <a:srgbClr val="FFFFFF"/>
                </a:solidFill>
                <a:latin typeface="Helvetica Neue Light"/>
                <a:ea typeface="Helvetica Neue Light"/>
                <a:cs typeface="Helvetica Neue Light"/>
                <a:sym typeface="Helvetica Neue Light"/>
              </a:defRPr>
            </a:pPr>
          </a:p>
          <a:p>
            <a:pPr algn="l" defTabSz="457200">
              <a:defRPr sz="1700">
                <a:solidFill>
                  <a:srgbClr val="FFFFFF"/>
                </a:solidFill>
                <a:latin typeface="Helvetica Neue Light"/>
                <a:ea typeface="Helvetica Neue Light"/>
                <a:cs typeface="Helvetica Neue Light"/>
                <a:sym typeface="Helvetica Neue Light"/>
              </a:defRPr>
            </a:pPr>
            <a:r>
              <a:t>Las comparación se efectuó en base a tres ejes: el impacto de la instalación para vender, su abastecimiento y el desplazamiento de los consumidores hacia el lugar de venta.</a:t>
            </a:r>
          </a:p>
          <a:p>
            <a:pPr algn="l" defTabSz="457200">
              <a:defRPr sz="1700">
                <a:solidFill>
                  <a:srgbClr val="FFFFFF"/>
                </a:solidFill>
                <a:latin typeface="Helvetica Neue Light"/>
                <a:ea typeface="Helvetica Neue Light"/>
                <a:cs typeface="Helvetica Neue Light"/>
                <a:sym typeface="Helvetica Neue Light"/>
              </a:defRPr>
            </a:pPr>
          </a:p>
          <a:p>
            <a:pPr algn="l" defTabSz="457200">
              <a:defRPr sz="1700">
                <a:solidFill>
                  <a:srgbClr val="FFFFFF"/>
                </a:solidFill>
                <a:latin typeface="Helvetica Neue Light"/>
                <a:ea typeface="Helvetica Neue Light"/>
                <a:cs typeface="Helvetica Neue Light"/>
                <a:sym typeface="Helvetica Neue Light"/>
              </a:defRPr>
            </a:pPr>
            <a:r>
              <a:t>Mediante un análisis de ciclo de vida, se demostró que la huella de carbono por unidad de producto es menor en el supermercado, ya que para un solo viaje adquirimos varios productos. El canal online en cambio, se utiliza para cantidades menores, incluso unitarias, siendo necesarios muchos viajes para igualar la compra del supermercado.</a:t>
            </a:r>
          </a:p>
          <a:p>
            <a:pPr algn="l" defTabSz="457200">
              <a:defRPr sz="1700">
                <a:solidFill>
                  <a:srgbClr val="FFFFFF"/>
                </a:solidFill>
                <a:latin typeface="Helvetica Neue Light"/>
                <a:ea typeface="Helvetica Neue Light"/>
                <a:cs typeface="Helvetica Neue Light"/>
                <a:sym typeface="Helvetica Neue Light"/>
              </a:defRPr>
            </a:pPr>
          </a:p>
          <a:p>
            <a:pPr algn="l" defTabSz="457200">
              <a:defRPr sz="1700">
                <a:solidFill>
                  <a:srgbClr val="FFFFFF"/>
                </a:solidFill>
                <a:latin typeface="Helvetica Neue Light"/>
                <a:ea typeface="Helvetica Neue Light"/>
                <a:cs typeface="Helvetica Neue Light"/>
                <a:sym typeface="Helvetica Neue Light"/>
              </a:defRPr>
            </a:pPr>
            <a:r>
              <a:t>Consecuencias principales del canal online:</a:t>
            </a:r>
          </a:p>
          <a:p>
            <a:pPr algn="l" defTabSz="457200">
              <a:defRPr sz="1700">
                <a:solidFill>
                  <a:srgbClr val="FFFFFF"/>
                </a:solidFill>
                <a:latin typeface="Helvetica Neue Light"/>
                <a:ea typeface="Helvetica Neue Light"/>
                <a:cs typeface="Helvetica Neue Light"/>
                <a:sym typeface="Helvetica Neue Light"/>
              </a:defRPr>
            </a:pPr>
          </a:p>
          <a:p>
            <a:pPr algn="l" defTabSz="457200">
              <a:defRPr sz="1700">
                <a:solidFill>
                  <a:srgbClr val="FFFFFF"/>
                </a:solidFill>
                <a:latin typeface="Helvetica Neue Light"/>
                <a:ea typeface="Helvetica Neue Light"/>
                <a:cs typeface="Helvetica Neue Light"/>
                <a:sym typeface="Helvetica Neue Light"/>
              </a:defRPr>
            </a:pPr>
            <a:r>
              <a:t>Aumento de la huella de carbono por unidad (más viajes para menos productos).</a:t>
            </a:r>
          </a:p>
          <a:p>
            <a:pPr algn="l" defTabSz="457200">
              <a:defRPr sz="1700">
                <a:solidFill>
                  <a:srgbClr val="FFFFFF"/>
                </a:solidFill>
                <a:latin typeface="Helvetica Neue Light"/>
                <a:ea typeface="Helvetica Neue Light"/>
                <a:cs typeface="Helvetica Neue Light"/>
                <a:sym typeface="Helvetica Neue Light"/>
              </a:defRPr>
            </a:pPr>
            <a:r>
              <a:t>Aumenta la congestión vehicular (más vehículos para menos productos).</a:t>
            </a:r>
          </a:p>
          <a:p>
            <a:pPr algn="l" defTabSz="457200">
              <a:defRPr sz="1700">
                <a:solidFill>
                  <a:srgbClr val="FFFFFF"/>
                </a:solidFill>
                <a:latin typeface="Helvetica Neue Light"/>
                <a:ea typeface="Helvetica Neue Light"/>
                <a:cs typeface="Helvetica Neue Light"/>
                <a:sym typeface="Helvetica Neue Light"/>
              </a:defRPr>
            </a:pPr>
            <a:r>
              <a:t>Aumenta a cantidad de residuos generados en los envoltorios.</a:t>
            </a:r>
          </a:p>
          <a:p>
            <a:pPr algn="l" defTabSz="457200">
              <a:defRPr sz="1700">
                <a:solidFill>
                  <a:srgbClr val="FFFFFF"/>
                </a:solidFill>
                <a:latin typeface="Helvetica Neue Light"/>
                <a:ea typeface="Helvetica Neue Light"/>
                <a:cs typeface="Helvetica Neue Light"/>
                <a:sym typeface="Helvetica Neue Light"/>
              </a:defRPr>
            </a:pPr>
          </a:p>
          <a:p>
            <a:pPr algn="l" defTabSz="457200">
              <a:defRPr sz="1700">
                <a:solidFill>
                  <a:srgbClr val="FFFFFF"/>
                </a:solidFill>
                <a:latin typeface="Helvetica Neue Light"/>
                <a:ea typeface="Helvetica Neue Light"/>
                <a:cs typeface="Helvetica Neue Light"/>
                <a:sym typeface="Helvetica Neue Light"/>
              </a:defRPr>
            </a:pPr>
            <a:r>
              <a:t>Nuestro interés al comentar este Informe, es mostrar la relevancia de los análisis de ciclo de vida para verificar creencias y tomar decisiones racionales</a:t>
            </a:r>
          </a:p>
        </p:txBody>
      </p:sp>
      <p:pic>
        <p:nvPicPr>
          <p:cNvPr id="188" name="0.jpeg" descr="0.jpeg"/>
          <p:cNvPicPr>
            <a:picLocks noChangeAspect="1"/>
          </p:cNvPicPr>
          <p:nvPr/>
        </p:nvPicPr>
        <p:blipFill>
          <a:blip r:embed="rId2">
            <a:extLst/>
          </a:blip>
          <a:stretch>
            <a:fillRect/>
          </a:stretch>
        </p:blipFill>
        <p:spPr>
          <a:xfrm>
            <a:off x="251617" y="3574610"/>
            <a:ext cx="5692630" cy="3074020"/>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El Contexto"/>
          <p:cNvSpPr txBox="1"/>
          <p:nvPr>
            <p:ph type="ctrTitle"/>
          </p:nvPr>
        </p:nvSpPr>
        <p:spPr>
          <a:xfrm>
            <a:off x="1270000" y="88900"/>
            <a:ext cx="10464800" cy="3302000"/>
          </a:xfrm>
          <a:prstGeom prst="rect">
            <a:avLst/>
          </a:prstGeom>
        </p:spPr>
        <p:txBody>
          <a:bodyPr/>
          <a:lstStyle>
            <a:lvl1pPr>
              <a:defRPr sz="7000"/>
            </a:lvl1pPr>
          </a:lstStyle>
          <a:p>
            <a:pPr/>
            <a:r>
              <a:t>EDUCATIERRA</a:t>
            </a:r>
          </a:p>
        </p:txBody>
      </p:sp>
      <p:sp>
        <p:nvSpPr>
          <p:cNvPr id="191" name="Los departamentos de medio ambiente y sustentabilidad tienen como objetivo integrarse a la economía circular. Necesitan metodología y herramientas para este cambio.…"/>
          <p:cNvSpPr txBox="1"/>
          <p:nvPr>
            <p:ph type="subTitle" sz="half" idx="1"/>
          </p:nvPr>
        </p:nvSpPr>
        <p:spPr>
          <a:xfrm>
            <a:off x="1371600" y="3522264"/>
            <a:ext cx="10464800" cy="4588672"/>
          </a:xfrm>
          <a:prstGeom prst="rect">
            <a:avLst/>
          </a:prstGeom>
        </p:spPr>
        <p:txBody>
          <a:bodyPr anchor="ctr"/>
          <a:lstStyle/>
          <a:p>
            <a:pPr defTabSz="443991">
              <a:defRPr sz="1700">
                <a:latin typeface="Helvetica Neue Light"/>
                <a:ea typeface="Helvetica Neue Light"/>
                <a:cs typeface="Helvetica Neue Light"/>
                <a:sym typeface="Helvetica Neue Light"/>
              </a:defRPr>
            </a:pPr>
            <a:r>
              <a:t>Juan José Roca Gumucio, Psicólogo, Magister en Sociología de la Modernización (Universidad de Chile). Experiencia de 15 años en gestión ambiental especialista en residuos industriales y análisis de ciclo de vida.</a:t>
            </a:r>
          </a:p>
          <a:p>
            <a:pPr defTabSz="443991">
              <a:defRPr sz="1700">
                <a:latin typeface="Helvetica Neue Light"/>
                <a:ea typeface="Helvetica Neue Light"/>
                <a:cs typeface="Helvetica Neue Light"/>
                <a:sym typeface="Helvetica Neue Light"/>
              </a:defRPr>
            </a:pPr>
            <a:r>
              <a:t>Proyectos realizados </a:t>
            </a:r>
            <a:r>
              <a:rPr u="sng">
                <a:solidFill>
                  <a:srgbClr val="0000FF"/>
                </a:solidFill>
                <a:uFill>
                  <a:solidFill>
                    <a:srgbClr val="0000FF"/>
                  </a:solidFill>
                </a:uFill>
                <a:hlinkClick r:id="rId2" invalidUrl="" action="" tgtFrame="" tooltip="" history="1" highlightClick="0" endSnd="0"/>
              </a:rPr>
              <a:t>www.educatierra.cl/proyectos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La circularidad de un proceso puede construirse en base a la circularidad de los componentes que utiliza."/>
          <p:cNvSpPr txBox="1"/>
          <p:nvPr/>
        </p:nvSpPr>
        <p:spPr>
          <a:xfrm>
            <a:off x="1769152" y="4574763"/>
            <a:ext cx="9466496" cy="10804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457200">
              <a:defRPr sz="3200" u="sng">
                <a:solidFill>
                  <a:srgbClr val="FFFFFF"/>
                </a:solidFill>
                <a:latin typeface="Helvetica Neue Light"/>
                <a:ea typeface="Helvetica Neue Light"/>
                <a:cs typeface="Helvetica Neue Light"/>
                <a:sym typeface="Helvetica Neue Light"/>
              </a:defRPr>
            </a:lvl1pPr>
          </a:lstStyle>
          <a:p>
            <a:pPr/>
            <a:r>
              <a:t>La circularidad de un proceso puede construirse en base a la circularidad de los componentes que utiliza.</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2" presetID="2" grpId="1" fill="hold">
                                  <p:stCondLst>
                                    <p:cond delay="0"/>
                                  </p:stCondLst>
                                  <p:iterate type="el" backwards="0">
                                    <p:tmAbs val="0"/>
                                  </p:iterate>
                                  <p:childTnLst>
                                    <p:set>
                                      <p:cBhvr>
                                        <p:cTn id="6" fill="hold"/>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1+#ppt_w/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Cómo?"/>
          <p:cNvSpPr txBox="1"/>
          <p:nvPr>
            <p:ph type="ctrTitle"/>
          </p:nvPr>
        </p:nvSpPr>
        <p:spPr>
          <a:xfrm>
            <a:off x="1269999" y="-1270000"/>
            <a:ext cx="10464802" cy="3302004"/>
          </a:xfrm>
          <a:prstGeom prst="rect">
            <a:avLst/>
          </a:prstGeom>
        </p:spPr>
        <p:txBody>
          <a:bodyPr/>
          <a:lstStyle>
            <a:lvl1pPr>
              <a:defRPr sz="7000"/>
            </a:lvl1pPr>
          </a:lstStyle>
          <a:p>
            <a:pPr/>
            <a:r>
              <a:t>Sistemas Participantes</a:t>
            </a:r>
          </a:p>
        </p:txBody>
      </p:sp>
      <p:sp>
        <p:nvSpPr>
          <p:cNvPr id="126" name="La circularidad de una compañía puede construirse en base a la circularidad de sus procesos o componentes.…"/>
          <p:cNvSpPr txBox="1"/>
          <p:nvPr>
            <p:ph type="subTitle" sz="quarter" idx="1"/>
          </p:nvPr>
        </p:nvSpPr>
        <p:spPr>
          <a:xfrm>
            <a:off x="843466" y="2794000"/>
            <a:ext cx="3417368" cy="4588672"/>
          </a:xfrm>
          <a:prstGeom prst="rect">
            <a:avLst/>
          </a:prstGeom>
          <a:solidFill>
            <a:srgbClr val="000000"/>
          </a:solidFill>
        </p:spPr>
        <p:txBody>
          <a:bodyPr anchor="ctr"/>
          <a:lstStyle/>
          <a:p>
            <a:pPr algn="l" defTabSz="421557">
              <a:defRPr sz="1400">
                <a:latin typeface="Helvetica Neue Light"/>
                <a:ea typeface="Helvetica Neue Light"/>
                <a:cs typeface="Helvetica Neue Light"/>
                <a:sym typeface="Helvetica Neue Light"/>
              </a:defRPr>
            </a:pPr>
            <a:r>
              <a:t>Existen dos sistemas funcionando en paralelo:</a:t>
            </a:r>
          </a:p>
          <a:p>
            <a:pPr algn="l" defTabSz="421557">
              <a:defRPr sz="1400">
                <a:latin typeface="Helvetica Neue Light"/>
                <a:ea typeface="Helvetica Neue Light"/>
                <a:cs typeface="Helvetica Neue Light"/>
                <a:sym typeface="Helvetica Neue Light"/>
              </a:defRPr>
            </a:pPr>
          </a:p>
          <a:p>
            <a:pPr algn="l" defTabSz="421557">
              <a:defRPr sz="1400">
                <a:latin typeface="Helvetica Neue Light"/>
                <a:ea typeface="Helvetica Neue Light"/>
                <a:cs typeface="Helvetica Neue Light"/>
                <a:sym typeface="Helvetica Neue Light"/>
              </a:defRPr>
            </a:pPr>
            <a:r>
              <a:t>Sistema 1:</a:t>
            </a:r>
          </a:p>
          <a:p>
            <a:pPr algn="l" defTabSz="421557">
              <a:defRPr sz="1400">
                <a:latin typeface="Helvetica Neue Light"/>
                <a:ea typeface="Helvetica Neue Light"/>
                <a:cs typeface="Helvetica Neue Light"/>
                <a:sym typeface="Helvetica Neue Light"/>
              </a:defRPr>
            </a:pPr>
          </a:p>
          <a:p>
            <a:pPr algn="l" defTabSz="421557">
              <a:defRPr sz="1400">
                <a:latin typeface="Helvetica Neue Light"/>
                <a:ea typeface="Helvetica Neue Light"/>
                <a:cs typeface="Helvetica Neue Light"/>
                <a:sym typeface="Helvetica Neue Light"/>
              </a:defRPr>
            </a:pPr>
            <a:r>
              <a:t>Puede restaurarse devolviendo al ecosistema lo que sacamos. </a:t>
            </a:r>
          </a:p>
          <a:p>
            <a:pPr algn="l" defTabSz="421557">
              <a:defRPr sz="1400">
                <a:latin typeface="Helvetica Neue Light"/>
                <a:ea typeface="Helvetica Neue Light"/>
                <a:cs typeface="Helvetica Neue Light"/>
                <a:sym typeface="Helvetica Neue Light"/>
              </a:defRPr>
            </a:pPr>
          </a:p>
          <a:p>
            <a:pPr algn="l" defTabSz="421557">
              <a:defRPr sz="1400">
                <a:latin typeface="Helvetica Neue Light"/>
                <a:ea typeface="Helvetica Neue Light"/>
                <a:cs typeface="Helvetica Neue Light"/>
                <a:sym typeface="Helvetica Neue Light"/>
              </a:defRPr>
            </a:pPr>
            <a:r>
              <a:t>Necesita</a:t>
            </a:r>
          </a:p>
          <a:p>
            <a:pPr algn="l" defTabSz="421557">
              <a:defRPr sz="1400">
                <a:latin typeface="Helvetica Neue Light"/>
                <a:ea typeface="Helvetica Neue Light"/>
                <a:cs typeface="Helvetica Neue Light"/>
                <a:sym typeface="Helvetica Neue Light"/>
              </a:defRPr>
            </a:pPr>
          </a:p>
          <a:p>
            <a:pPr algn="l" defTabSz="421557">
              <a:defRPr sz="1400">
                <a:latin typeface="Helvetica Neue Light"/>
                <a:ea typeface="Helvetica Neue Light"/>
                <a:cs typeface="Helvetica Neue Light"/>
                <a:sym typeface="Helvetica Neue Light"/>
              </a:defRPr>
            </a:pPr>
            <a:r>
              <a:t>Sistema 2: </a:t>
            </a:r>
          </a:p>
          <a:p>
            <a:pPr algn="l" defTabSz="421557">
              <a:defRPr sz="1400">
                <a:latin typeface="Helvetica Neue Light"/>
                <a:ea typeface="Helvetica Neue Light"/>
                <a:cs typeface="Helvetica Neue Light"/>
                <a:sym typeface="Helvetica Neue Light"/>
              </a:defRPr>
            </a:pPr>
          </a:p>
          <a:p>
            <a:pPr algn="l" defTabSz="421557">
              <a:defRPr sz="1400">
                <a:latin typeface="Helvetica Neue Light"/>
                <a:ea typeface="Helvetica Neue Light"/>
                <a:cs typeface="Helvetica Neue Light"/>
                <a:sym typeface="Helvetica Neue Light"/>
              </a:defRPr>
            </a:pPr>
            <a:r>
              <a:t>Sus componentes no pueden ser devueltos a la naturaleza. </a:t>
            </a:r>
          </a:p>
          <a:p>
            <a:pPr algn="l" defTabSz="421557">
              <a:defRPr sz="1400">
                <a:latin typeface="Helvetica Neue Light"/>
                <a:ea typeface="Helvetica Neue Light"/>
                <a:cs typeface="Helvetica Neue Light"/>
                <a:sym typeface="Helvetica Neue Light"/>
              </a:defRPr>
            </a:pPr>
          </a:p>
          <a:p>
            <a:pPr algn="l" defTabSz="421557">
              <a:defRPr sz="1400">
                <a:latin typeface="Helvetica Neue Light"/>
                <a:ea typeface="Helvetica Neue Light"/>
                <a:cs typeface="Helvetica Neue Light"/>
                <a:sym typeface="Helvetica Neue Light"/>
              </a:defRPr>
            </a:pPr>
            <a:r>
              <a:t>Necesita</a:t>
            </a:r>
          </a:p>
          <a:p>
            <a:pPr algn="l" defTabSz="421557">
              <a:defRPr sz="1400">
                <a:latin typeface="Helvetica Neue Light"/>
                <a:ea typeface="Helvetica Neue Light"/>
                <a:cs typeface="Helvetica Neue Light"/>
                <a:sym typeface="Helvetica Neue Light"/>
              </a:defRPr>
            </a:pPr>
          </a:p>
          <a:p>
            <a:pPr algn="l" defTabSz="421557">
              <a:defRPr sz="1400">
                <a:latin typeface="Helvetica Neue Light"/>
                <a:ea typeface="Helvetica Neue Light"/>
                <a:cs typeface="Helvetica Neue Light"/>
                <a:sym typeface="Helvetica Neue Light"/>
              </a:defRPr>
            </a:pPr>
            <a:r>
              <a:t>En ambos sistemas, mientras más corto es el camino más circular es el proceso</a:t>
            </a:r>
          </a:p>
        </p:txBody>
      </p:sp>
      <p:pic>
        <p:nvPicPr>
          <p:cNvPr id="127" name="The-circular-economy-concept.jpg" descr="The-circular-economy-concept.jpg"/>
          <p:cNvPicPr>
            <a:picLocks noChangeAspect="1"/>
          </p:cNvPicPr>
          <p:nvPr/>
        </p:nvPicPr>
        <p:blipFill>
          <a:blip r:embed="rId2">
            <a:extLst/>
          </a:blip>
          <a:srcRect l="282" t="0" r="6678" b="501"/>
          <a:stretch>
            <a:fillRect/>
          </a:stretch>
        </p:blipFill>
        <p:spPr>
          <a:xfrm>
            <a:off x="4613962" y="3019185"/>
            <a:ext cx="7547483" cy="4540182"/>
          </a:xfrm>
          <a:prstGeom prst="rect">
            <a:avLst/>
          </a:prstGeom>
          <a:ln w="12700">
            <a:miter lim="400000"/>
          </a:ln>
        </p:spPr>
      </p:pic>
      <p:sp>
        <p:nvSpPr>
          <p:cNvPr id="128" name="restauración."/>
          <p:cNvSpPr txBox="1"/>
          <p:nvPr/>
        </p:nvSpPr>
        <p:spPr>
          <a:xfrm>
            <a:off x="1631105" y="4675796"/>
            <a:ext cx="1469721" cy="3620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just" defTabSz="479044">
              <a:defRPr b="1" sz="1700">
                <a:solidFill>
                  <a:srgbClr val="FFFFFF"/>
                </a:solidFill>
              </a:defRPr>
            </a:pPr>
            <a:r>
              <a:t>restauración</a:t>
            </a:r>
            <a:r>
              <a:rPr b="0">
                <a:latin typeface="Helvetica Neue Medium"/>
                <a:ea typeface="Helvetica Neue Medium"/>
                <a:cs typeface="Helvetica Neue Medium"/>
                <a:sym typeface="Helvetica Neue Medium"/>
              </a:rPr>
              <a:t>.</a:t>
            </a:r>
          </a:p>
        </p:txBody>
      </p:sp>
      <p:sp>
        <p:nvSpPr>
          <p:cNvPr id="129" name="reciclaje."/>
          <p:cNvSpPr txBox="1"/>
          <p:nvPr/>
        </p:nvSpPr>
        <p:spPr>
          <a:xfrm>
            <a:off x="1645384" y="6181091"/>
            <a:ext cx="1045477" cy="3620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just" defTabSz="479044">
              <a:defRPr b="1" sz="1700">
                <a:solidFill>
                  <a:srgbClr val="FFFFFF"/>
                </a:solidFill>
              </a:defRPr>
            </a:pPr>
            <a:r>
              <a:t>reciclaje</a:t>
            </a:r>
            <a:r>
              <a:rPr b="0">
                <a:latin typeface="Helvetica Neue Medium"/>
                <a:ea typeface="Helvetica Neue Medium"/>
                <a:cs typeface="Helvetica Neue Medium"/>
                <a:sym typeface="Helvetica Neue Medium"/>
              </a:rPr>
              <a:t>.</a:t>
            </a:r>
          </a:p>
        </p:txBody>
      </p:sp>
      <p:sp>
        <p:nvSpPr>
          <p:cNvPr id="130" name="Tecnológico"/>
          <p:cNvSpPr txBox="1"/>
          <p:nvPr/>
        </p:nvSpPr>
        <p:spPr>
          <a:xfrm>
            <a:off x="1757287" y="5108173"/>
            <a:ext cx="1361123" cy="3620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479044">
              <a:defRPr b="1" sz="1700">
                <a:solidFill>
                  <a:srgbClr val="2D7FB3"/>
                </a:solidFill>
              </a:defRPr>
            </a:lvl1pPr>
          </a:lstStyle>
          <a:p>
            <a:pPr/>
            <a:r>
              <a:t>Tecnológico</a:t>
            </a:r>
          </a:p>
        </p:txBody>
      </p:sp>
      <p:sp>
        <p:nvSpPr>
          <p:cNvPr id="131" name="Biológico"/>
          <p:cNvSpPr txBox="1"/>
          <p:nvPr/>
        </p:nvSpPr>
        <p:spPr>
          <a:xfrm>
            <a:off x="1772672" y="3602758"/>
            <a:ext cx="1084987" cy="3620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479044">
              <a:defRPr b="1" sz="1700">
                <a:solidFill>
                  <a:srgbClr val="879D6F"/>
                </a:solidFill>
              </a:defRPr>
            </a:lvl1pPr>
          </a:lstStyle>
          <a:p>
            <a:pPr/>
            <a:r>
              <a:t>Biológico</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Cómo?"/>
          <p:cNvSpPr txBox="1"/>
          <p:nvPr>
            <p:ph type="ctrTitle"/>
          </p:nvPr>
        </p:nvSpPr>
        <p:spPr>
          <a:xfrm>
            <a:off x="1485900" y="-1270000"/>
            <a:ext cx="10464801" cy="3302004"/>
          </a:xfrm>
          <a:prstGeom prst="rect">
            <a:avLst/>
          </a:prstGeom>
        </p:spPr>
        <p:txBody>
          <a:bodyPr/>
          <a:lstStyle>
            <a:lvl1pPr>
              <a:defRPr sz="7000"/>
            </a:lvl1pPr>
          </a:lstStyle>
          <a:p>
            <a:pPr/>
            <a:r>
              <a:t>Sistemas Relacionados</a:t>
            </a:r>
          </a:p>
        </p:txBody>
      </p:sp>
      <p:pic>
        <p:nvPicPr>
          <p:cNvPr id="134" name="The-circular-economy-concept.jpg" descr="The-circular-economy-concept.jpg"/>
          <p:cNvPicPr>
            <a:picLocks noChangeAspect="1"/>
          </p:cNvPicPr>
          <p:nvPr/>
        </p:nvPicPr>
        <p:blipFill>
          <a:blip r:embed="rId2">
            <a:extLst/>
          </a:blip>
          <a:srcRect l="282" t="0" r="6677" b="500"/>
          <a:stretch>
            <a:fillRect/>
          </a:stretch>
        </p:blipFill>
        <p:spPr>
          <a:xfrm>
            <a:off x="1889661" y="2448364"/>
            <a:ext cx="9910919" cy="5961904"/>
          </a:xfrm>
          <a:prstGeom prst="rect">
            <a:avLst/>
          </a:prstGeom>
          <a:ln w="12700">
            <a:miter lim="400000"/>
          </a:ln>
        </p:spPr>
      </p:pic>
      <p:sp>
        <p:nvSpPr>
          <p:cNvPr id="135" name="restauración."/>
          <p:cNvSpPr txBox="1"/>
          <p:nvPr/>
        </p:nvSpPr>
        <p:spPr>
          <a:xfrm>
            <a:off x="3111738" y="4472596"/>
            <a:ext cx="1469722" cy="3620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just" defTabSz="479044">
              <a:defRPr b="1" sz="1700"/>
            </a:pPr>
            <a:r>
              <a:t>restauración</a:t>
            </a:r>
            <a:r>
              <a:rPr b="0">
                <a:latin typeface="Helvetica Neue Medium"/>
                <a:ea typeface="Helvetica Neue Medium"/>
                <a:cs typeface="Helvetica Neue Medium"/>
                <a:sym typeface="Helvetica Neue Medium"/>
              </a:rPr>
              <a:t>.</a:t>
            </a:r>
          </a:p>
        </p:txBody>
      </p:sp>
      <p:sp>
        <p:nvSpPr>
          <p:cNvPr id="136" name="reciclaje."/>
          <p:cNvSpPr txBox="1"/>
          <p:nvPr/>
        </p:nvSpPr>
        <p:spPr>
          <a:xfrm>
            <a:off x="10256011" y="4326891"/>
            <a:ext cx="1045477" cy="3620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just" defTabSz="479044">
              <a:defRPr b="1" sz="1700"/>
            </a:pPr>
            <a:r>
              <a:t>reciclaje</a:t>
            </a:r>
            <a:r>
              <a:rPr b="0">
                <a:latin typeface="Helvetica Neue Medium"/>
                <a:ea typeface="Helvetica Neue Medium"/>
                <a:cs typeface="Helvetica Neue Medium"/>
                <a:sym typeface="Helvetica Neue Medium"/>
              </a:rPr>
              <a:t>.</a:t>
            </a:r>
          </a:p>
        </p:txBody>
      </p:sp>
      <p:sp>
        <p:nvSpPr>
          <p:cNvPr id="137" name="Tecnológico"/>
          <p:cNvSpPr txBox="1"/>
          <p:nvPr/>
        </p:nvSpPr>
        <p:spPr>
          <a:xfrm>
            <a:off x="10098188" y="3884550"/>
            <a:ext cx="1361123" cy="3620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479044">
              <a:defRPr b="1" sz="1700">
                <a:solidFill>
                  <a:srgbClr val="2D7FB3"/>
                </a:solidFill>
              </a:defRPr>
            </a:lvl1pPr>
          </a:lstStyle>
          <a:p>
            <a:pPr/>
            <a:r>
              <a:t>Tecnológico</a:t>
            </a:r>
          </a:p>
        </p:txBody>
      </p:sp>
      <p:sp>
        <p:nvSpPr>
          <p:cNvPr id="138" name="Biológico"/>
          <p:cNvSpPr txBox="1"/>
          <p:nvPr/>
        </p:nvSpPr>
        <p:spPr>
          <a:xfrm>
            <a:off x="3304106" y="4013824"/>
            <a:ext cx="1084987" cy="3620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defTabSz="479044">
              <a:defRPr b="1" sz="1700">
                <a:solidFill>
                  <a:srgbClr val="879D6F"/>
                </a:solidFill>
              </a:defRPr>
            </a:lvl1pPr>
          </a:lstStyle>
          <a:p>
            <a:pPr/>
            <a:r>
              <a:t>Biológico</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Cómo?"/>
          <p:cNvSpPr txBox="1"/>
          <p:nvPr>
            <p:ph type="ctrTitle"/>
          </p:nvPr>
        </p:nvSpPr>
        <p:spPr>
          <a:xfrm>
            <a:off x="1117600" y="-1270000"/>
            <a:ext cx="10464801" cy="3302004"/>
          </a:xfrm>
          <a:prstGeom prst="rect">
            <a:avLst/>
          </a:prstGeom>
        </p:spPr>
        <p:txBody>
          <a:bodyPr/>
          <a:lstStyle>
            <a:lvl1pPr>
              <a:defRPr sz="7000"/>
            </a:lvl1pPr>
          </a:lstStyle>
          <a:p>
            <a:pPr/>
            <a:r>
              <a:t>Cómo Funciona?</a:t>
            </a:r>
          </a:p>
        </p:txBody>
      </p:sp>
      <p:pic>
        <p:nvPicPr>
          <p:cNvPr id="141" name="0.jpeg" descr="0.jpeg"/>
          <p:cNvPicPr>
            <a:picLocks noChangeAspect="1"/>
          </p:cNvPicPr>
          <p:nvPr/>
        </p:nvPicPr>
        <p:blipFill>
          <a:blip r:embed="rId2">
            <a:extLst/>
          </a:blip>
          <a:stretch>
            <a:fillRect/>
          </a:stretch>
        </p:blipFill>
        <p:spPr>
          <a:xfrm>
            <a:off x="5323590" y="2579561"/>
            <a:ext cx="6459721" cy="4594478"/>
          </a:xfrm>
          <a:prstGeom prst="rect">
            <a:avLst/>
          </a:prstGeom>
          <a:ln w="12700">
            <a:miter lim="400000"/>
          </a:ln>
        </p:spPr>
      </p:pic>
      <p:sp>
        <p:nvSpPr>
          <p:cNvPr id="142" name="De lo anterior se derivan los dos principios fundamentales de la economía circular:…"/>
          <p:cNvSpPr txBox="1"/>
          <p:nvPr/>
        </p:nvSpPr>
        <p:spPr>
          <a:xfrm>
            <a:off x="916690" y="2935162"/>
            <a:ext cx="4089988" cy="339733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defRPr sz="1700">
                <a:solidFill>
                  <a:srgbClr val="FFFFFF"/>
                </a:solidFill>
                <a:latin typeface="Helvetica Neue Light"/>
                <a:ea typeface="Helvetica Neue Light"/>
                <a:cs typeface="Helvetica Neue Light"/>
                <a:sym typeface="Helvetica Neue Light"/>
              </a:defRPr>
            </a:pPr>
            <a:r>
              <a:t>De lo anterior se derivan los dos principios fundamentales de la economía circular:</a:t>
            </a:r>
          </a:p>
          <a:p>
            <a:pPr algn="l" defTabSz="457200">
              <a:defRPr sz="1700">
                <a:solidFill>
                  <a:srgbClr val="FFFFFF"/>
                </a:solidFill>
                <a:latin typeface="Helvetica Neue Light"/>
                <a:ea typeface="Helvetica Neue Light"/>
                <a:cs typeface="Helvetica Neue Light"/>
                <a:sym typeface="Helvetica Neue Light"/>
              </a:defRPr>
            </a:pPr>
          </a:p>
          <a:p>
            <a:pPr algn="l" defTabSz="457200">
              <a:defRPr sz="1700">
                <a:solidFill>
                  <a:srgbClr val="FFFFFF"/>
                </a:solidFill>
                <a:latin typeface="Helvetica Neue Light"/>
                <a:ea typeface="Helvetica Neue Light"/>
                <a:cs typeface="Helvetica Neue Light"/>
                <a:sym typeface="Helvetica Neue Light"/>
              </a:defRPr>
            </a:pPr>
            <a:r>
              <a:t>1. Regenerar los sistemas naturales devolviendo nutrientes y agua a los suelos.  </a:t>
            </a:r>
          </a:p>
          <a:p>
            <a:pPr marL="254000" indent="-254000" algn="l" defTabSz="457200">
              <a:buSzPct val="100000"/>
              <a:buAutoNum type="arabicPeriod" startAt="1"/>
              <a:defRPr sz="1700">
                <a:solidFill>
                  <a:srgbClr val="FFFFFF"/>
                </a:solidFill>
                <a:latin typeface="Helvetica Neue Light"/>
                <a:ea typeface="Helvetica Neue Light"/>
                <a:cs typeface="Helvetica Neue Light"/>
                <a:sym typeface="Helvetica Neue Light"/>
              </a:defRPr>
            </a:pPr>
          </a:p>
          <a:p>
            <a:pPr algn="l" defTabSz="457200">
              <a:defRPr sz="1700">
                <a:solidFill>
                  <a:srgbClr val="FFFFFF"/>
                </a:solidFill>
                <a:latin typeface="Helvetica Neue Light"/>
                <a:ea typeface="Helvetica Neue Light"/>
                <a:cs typeface="Helvetica Neue Light"/>
                <a:sym typeface="Helvetica Neue Light"/>
              </a:defRPr>
            </a:pPr>
          </a:p>
          <a:p>
            <a:pPr algn="l" defTabSz="457200">
              <a:defRPr sz="1700">
                <a:solidFill>
                  <a:srgbClr val="FFFFFF"/>
                </a:solidFill>
                <a:latin typeface="Helvetica Neue Light"/>
                <a:ea typeface="Helvetica Neue Light"/>
                <a:cs typeface="Helvetica Neue Light"/>
                <a:sym typeface="Helvetica Neue Light"/>
              </a:defRPr>
            </a:pPr>
          </a:p>
          <a:p>
            <a:pPr algn="l" defTabSz="457200">
              <a:defRPr sz="1700">
                <a:solidFill>
                  <a:srgbClr val="FFFFFF"/>
                </a:solidFill>
                <a:latin typeface="Helvetica Neue Light"/>
                <a:ea typeface="Helvetica Neue Light"/>
                <a:cs typeface="Helvetica Neue Light"/>
                <a:sym typeface="Helvetica Neue Light"/>
              </a:defRPr>
            </a:pPr>
            <a:r>
              <a:t>2. Reparar, reutilizar, reciclar para que estén en "circulación" la mayor cantidad de tiempo. Diseñar ciclos de uso largos y mantener los materiales en uso.</a:t>
            </a:r>
          </a:p>
        </p:txBody>
      </p:sp>
      <p:sp>
        <p:nvSpPr>
          <p:cNvPr id="143" name="Este circuito debe ser lo más corto posible."/>
          <p:cNvSpPr txBox="1"/>
          <p:nvPr/>
        </p:nvSpPr>
        <p:spPr>
          <a:xfrm>
            <a:off x="866868" y="4302853"/>
            <a:ext cx="4189630" cy="3493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solidFill>
                  <a:srgbClr val="FFFFFF"/>
                </a:solidFill>
                <a:latin typeface="Helvetica Neue Light"/>
                <a:ea typeface="Helvetica Neue Light"/>
                <a:cs typeface="Helvetica Neue Light"/>
                <a:sym typeface="Helvetica Neue Light"/>
              </a:defRPr>
            </a:lvl1pPr>
          </a:lstStyle>
          <a:p>
            <a:pPr/>
            <a:r>
              <a:t>Este circuito debe ser lo más corto posible. </a:t>
            </a:r>
          </a:p>
        </p:txBody>
      </p:sp>
      <p:sp>
        <p:nvSpPr>
          <p:cNvPr id="144" name="Este circuito debe ser lo más largo posible."/>
          <p:cNvSpPr txBox="1"/>
          <p:nvPr/>
        </p:nvSpPr>
        <p:spPr>
          <a:xfrm>
            <a:off x="878851" y="6084840"/>
            <a:ext cx="4165665" cy="34933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700">
                <a:solidFill>
                  <a:srgbClr val="FFFFFF"/>
                </a:solidFill>
                <a:latin typeface="Helvetica Neue Light"/>
                <a:ea typeface="Helvetica Neue Light"/>
                <a:cs typeface="Helvetica Neue Light"/>
                <a:sym typeface="Helvetica Neue Light"/>
              </a:defRPr>
            </a:lvl1pPr>
          </a:lstStyle>
          <a:p>
            <a:pPr/>
            <a:r>
              <a:t>Este circuito debe ser lo más largo posible. </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Cómo?"/>
          <p:cNvSpPr txBox="1"/>
          <p:nvPr>
            <p:ph type="ctrTitle"/>
          </p:nvPr>
        </p:nvSpPr>
        <p:spPr>
          <a:xfrm>
            <a:off x="1686142" y="-1270000"/>
            <a:ext cx="10464802" cy="3302004"/>
          </a:xfrm>
          <a:prstGeom prst="rect">
            <a:avLst/>
          </a:prstGeom>
        </p:spPr>
        <p:txBody>
          <a:bodyPr/>
          <a:lstStyle>
            <a:lvl1pPr>
              <a:defRPr sz="7000"/>
            </a:lvl1pPr>
          </a:lstStyle>
          <a:p>
            <a:pPr/>
            <a:r>
              <a:t>Cómo Funciona?</a:t>
            </a:r>
          </a:p>
        </p:txBody>
      </p:sp>
      <p:pic>
        <p:nvPicPr>
          <p:cNvPr id="147" name="0.jpeg" descr="0.jpeg"/>
          <p:cNvPicPr>
            <a:picLocks noChangeAspect="1"/>
          </p:cNvPicPr>
          <p:nvPr/>
        </p:nvPicPr>
        <p:blipFill>
          <a:blip r:embed="rId2">
            <a:extLst/>
          </a:blip>
          <a:stretch>
            <a:fillRect/>
          </a:stretch>
        </p:blipFill>
        <p:spPr>
          <a:xfrm>
            <a:off x="2840739" y="2514600"/>
            <a:ext cx="8155607" cy="5800674"/>
          </a:xfrm>
          <a:prstGeom prst="rect">
            <a:avLst/>
          </a:prstGeom>
          <a:ln w="12700">
            <a:miter lim="400000"/>
          </a:ln>
        </p:spPr>
      </p:pic>
      <p:sp>
        <p:nvSpPr>
          <p:cNvPr id="148" name="Este circuito debe ser lo más corto posible."/>
          <p:cNvSpPr txBox="1"/>
          <p:nvPr/>
        </p:nvSpPr>
        <p:spPr>
          <a:xfrm>
            <a:off x="3469918" y="3912093"/>
            <a:ext cx="2857031" cy="250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vl1pPr>
          </a:lstStyle>
          <a:p>
            <a:pPr/>
            <a:r>
              <a:t>Este circuito debe ser lo más corto posible. </a:t>
            </a:r>
          </a:p>
        </p:txBody>
      </p:sp>
      <p:sp>
        <p:nvSpPr>
          <p:cNvPr id="149" name="Este circuito debe ser lo más largo posible."/>
          <p:cNvSpPr txBox="1"/>
          <p:nvPr/>
        </p:nvSpPr>
        <p:spPr>
          <a:xfrm>
            <a:off x="7123270" y="3303955"/>
            <a:ext cx="2840127" cy="2500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100"/>
            </a:lvl1pPr>
          </a:lstStyle>
          <a:p>
            <a:pPr/>
            <a:r>
              <a:t>Este circuito debe ser lo más largo posible. </a:t>
            </a:r>
          </a:p>
        </p:txBody>
      </p:sp>
      <p:sp>
        <p:nvSpPr>
          <p:cNvPr id="150" name="Rectángulo"/>
          <p:cNvSpPr/>
          <p:nvPr/>
        </p:nvSpPr>
        <p:spPr>
          <a:xfrm>
            <a:off x="3302000" y="4711700"/>
            <a:ext cx="369491" cy="1817043"/>
          </a:xfrm>
          <a:prstGeom prst="rect">
            <a:avLst/>
          </a:prstGeom>
          <a:solidFill>
            <a:srgbClr val="FFFFFF"/>
          </a:solidFill>
          <a:ln w="12700">
            <a:miter lim="400000"/>
          </a:ln>
        </p:spPr>
        <p:txBody>
          <a:bodyPr lIns="50800" tIns="50800" rIns="50800" bIns="50800" anchor="ctr"/>
          <a:lstStyle/>
          <a:p>
            <a:pPr/>
          </a:p>
        </p:txBody>
      </p:sp>
      <p:sp>
        <p:nvSpPr>
          <p:cNvPr id="151" name="Rectángulo"/>
          <p:cNvSpPr/>
          <p:nvPr/>
        </p:nvSpPr>
        <p:spPr>
          <a:xfrm>
            <a:off x="6870700" y="4711700"/>
            <a:ext cx="369491" cy="1817043"/>
          </a:xfrm>
          <a:prstGeom prst="rect">
            <a:avLst/>
          </a:prstGeom>
          <a:solidFill>
            <a:srgbClr val="FFFFFF"/>
          </a:solidFill>
          <a:ln w="12700">
            <a:miter lim="400000"/>
          </a:ln>
        </p:spPr>
        <p:txBody>
          <a:bodyPr lIns="50800" tIns="50800" rIns="50800" bIns="50800" anchor="ctr"/>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Herramientas…"/>
          <p:cNvSpPr txBox="1"/>
          <p:nvPr>
            <p:ph type="ctrTitle"/>
          </p:nvPr>
        </p:nvSpPr>
        <p:spPr>
          <a:xfrm>
            <a:off x="1269999" y="-1270000"/>
            <a:ext cx="10464802" cy="3302004"/>
          </a:xfrm>
          <a:prstGeom prst="rect">
            <a:avLst/>
          </a:prstGeom>
        </p:spPr>
        <p:txBody>
          <a:bodyPr/>
          <a:lstStyle>
            <a:lvl1pPr>
              <a:defRPr sz="7000"/>
            </a:lvl1pPr>
          </a:lstStyle>
          <a:p>
            <a:pPr/>
            <a:r>
              <a:t>Qué hacer primero?</a:t>
            </a:r>
          </a:p>
        </p:txBody>
      </p:sp>
      <p:sp>
        <p:nvSpPr>
          <p:cNvPr id="154" name="Un Análisis de Ciclo de Vida para diseñar procesos que generen menos"/>
          <p:cNvSpPr txBox="1"/>
          <p:nvPr/>
        </p:nvSpPr>
        <p:spPr>
          <a:xfrm>
            <a:off x="1269998" y="3291332"/>
            <a:ext cx="10464804" cy="12309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700">
                <a:solidFill>
                  <a:srgbClr val="FFFFFF"/>
                </a:solidFill>
                <a:latin typeface="Helvetica Neue Medium"/>
                <a:ea typeface="Helvetica Neue Medium"/>
                <a:cs typeface="Helvetica Neue Medium"/>
                <a:sym typeface="Helvetica Neue Medium"/>
              </a:defRPr>
            </a:lvl1pPr>
          </a:lstStyle>
          <a:p>
            <a:pPr/>
            <a:r>
              <a:t>Un Análisis de Ciclo de Vida para diseñar procesos que generen menos residuos</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Herramientas…"/>
          <p:cNvSpPr txBox="1"/>
          <p:nvPr>
            <p:ph type="ctrTitle"/>
          </p:nvPr>
        </p:nvSpPr>
        <p:spPr>
          <a:xfrm>
            <a:off x="1269999" y="-1270000"/>
            <a:ext cx="10464802" cy="3302004"/>
          </a:xfrm>
          <a:prstGeom prst="rect">
            <a:avLst/>
          </a:prstGeom>
        </p:spPr>
        <p:txBody>
          <a:bodyPr/>
          <a:lstStyle>
            <a:lvl1pPr>
              <a:defRPr sz="7000"/>
            </a:lvl1pPr>
          </a:lstStyle>
          <a:p>
            <a:pPr/>
            <a:r>
              <a:t>Gestión de Residuos</a:t>
            </a:r>
          </a:p>
        </p:txBody>
      </p:sp>
      <p:sp>
        <p:nvSpPr>
          <p:cNvPr id="157" name="residuos"/>
          <p:cNvSpPr txBox="1"/>
          <p:nvPr/>
        </p:nvSpPr>
        <p:spPr>
          <a:xfrm>
            <a:off x="5746501" y="6077618"/>
            <a:ext cx="851917" cy="32430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1600">
                <a:solidFill>
                  <a:srgbClr val="FFFFFF"/>
                </a:solidFill>
                <a:latin typeface="Helvetica Neue Light"/>
                <a:ea typeface="Helvetica Neue Light"/>
                <a:cs typeface="Helvetica Neue Light"/>
                <a:sym typeface="Helvetica Neue Light"/>
              </a:defRPr>
            </a:lvl1pPr>
          </a:lstStyle>
          <a:p>
            <a:pPr/>
            <a:r>
              <a:t>residuos</a:t>
            </a:r>
          </a:p>
        </p:txBody>
      </p:sp>
      <p:sp>
        <p:nvSpPr>
          <p:cNvPr id="158" name="En la economía lineal, la gestión del impacto ambiental se concentra en la ingeniería de fin de ciclo mediante el desarrollo de las mejores tecnologías para abatir, neutralizar y reciclar.…"/>
          <p:cNvSpPr txBox="1"/>
          <p:nvPr/>
        </p:nvSpPr>
        <p:spPr>
          <a:xfrm>
            <a:off x="1435100" y="2718114"/>
            <a:ext cx="5179167" cy="30812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20000"/>
              </a:lnSpc>
              <a:defRPr sz="1700">
                <a:solidFill>
                  <a:srgbClr val="FFFFFF"/>
                </a:solidFill>
                <a:latin typeface="Helvetica Neue Light"/>
                <a:ea typeface="Helvetica Neue Light"/>
                <a:cs typeface="Helvetica Neue Light"/>
                <a:sym typeface="Helvetica Neue Light"/>
              </a:defRPr>
            </a:pPr>
            <a:r>
              <a:t>En la economía lineal, la gestión del impacto ambiental se concentra en la ingeniería de fin de ciclo mediante el desarrollo de las mejores tecnologías para abatir, neutralizar y reciclar.</a:t>
            </a:r>
          </a:p>
          <a:p>
            <a:pPr algn="l" defTabSz="457200">
              <a:lnSpc>
                <a:spcPct val="120000"/>
              </a:lnSpc>
              <a:defRPr sz="1700">
                <a:solidFill>
                  <a:srgbClr val="FFFFFF"/>
                </a:solidFill>
                <a:latin typeface="Helvetica Neue Light"/>
                <a:ea typeface="Helvetica Neue Light"/>
                <a:cs typeface="Helvetica Neue Light"/>
                <a:sym typeface="Helvetica Neue Light"/>
              </a:defRPr>
            </a:pPr>
          </a:p>
          <a:p>
            <a:pPr algn="l" defTabSz="457200">
              <a:lnSpc>
                <a:spcPct val="120000"/>
              </a:lnSpc>
              <a:defRPr sz="1700">
                <a:solidFill>
                  <a:srgbClr val="FFFFFF"/>
                </a:solidFill>
                <a:latin typeface="Helvetica Neue Light"/>
                <a:ea typeface="Helvetica Neue Light"/>
                <a:cs typeface="Helvetica Neue Light"/>
                <a:sym typeface="Helvetica Neue Light"/>
              </a:defRPr>
            </a:pPr>
            <a:r>
              <a:t>En la economía circular en cambio, es más importante el diseño de procesos que consideren elementos reciclables, fáciles de desarmar, materialidad adhoc a la industria de reciclaje y circularidad de los proveedores.</a:t>
            </a:r>
          </a:p>
        </p:txBody>
      </p:sp>
      <p:pic>
        <p:nvPicPr>
          <p:cNvPr id="159" name="0.jpeg" descr="0.jpeg"/>
          <p:cNvPicPr>
            <a:picLocks noChangeAspect="1"/>
          </p:cNvPicPr>
          <p:nvPr/>
        </p:nvPicPr>
        <p:blipFill>
          <a:blip r:embed="rId2">
            <a:extLst/>
          </a:blip>
          <a:stretch>
            <a:fillRect/>
          </a:stretch>
        </p:blipFill>
        <p:spPr>
          <a:xfrm>
            <a:off x="6885505" y="2450068"/>
            <a:ext cx="5036022" cy="4853464"/>
          </a:xfrm>
          <a:prstGeom prst="rect">
            <a:avLst/>
          </a:prstGeom>
          <a:ln w="12700">
            <a:miter lim="400000"/>
          </a:ln>
        </p:spPr>
      </p:pic>
      <p:sp>
        <p:nvSpPr>
          <p:cNvPr id="160" name="Eco diseño"/>
          <p:cNvSpPr txBox="1"/>
          <p:nvPr/>
        </p:nvSpPr>
        <p:spPr>
          <a:xfrm>
            <a:off x="8365235" y="5399989"/>
            <a:ext cx="961356" cy="503023"/>
          </a:xfrm>
          <a:prstGeom prst="rect">
            <a:avLst/>
          </a:prstGeom>
          <a:solidFill>
            <a:srgbClr val="48A8A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400">
                <a:solidFill>
                  <a:srgbClr val="FFFFFF"/>
                </a:solidFill>
              </a:defRPr>
            </a:lvl1pPr>
          </a:lstStyle>
          <a:p>
            <a:pPr/>
            <a:r>
              <a:t>Eco diseño</a:t>
            </a:r>
          </a:p>
        </p:txBody>
      </p:sp>
      <p:sp>
        <p:nvSpPr>
          <p:cNvPr id="161" name="Se trata de diseñar procesos que no generen"/>
          <p:cNvSpPr txBox="1"/>
          <p:nvPr/>
        </p:nvSpPr>
        <p:spPr>
          <a:xfrm>
            <a:off x="1445712" y="6065102"/>
            <a:ext cx="4374223" cy="3493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700">
                <a:solidFill>
                  <a:srgbClr val="FFFFFF"/>
                </a:solidFill>
                <a:latin typeface="Helvetica Neue Light"/>
                <a:ea typeface="Helvetica Neue Light"/>
                <a:cs typeface="Helvetica Neue Light"/>
                <a:sym typeface="Helvetica Neue Light"/>
              </a:defRPr>
            </a:lvl1pPr>
          </a:lstStyle>
          <a:p>
            <a:pPr/>
            <a:r>
              <a:t>Se trata de diseñar procesos que no generen </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Cómo?"/>
          <p:cNvSpPr txBox="1"/>
          <p:nvPr>
            <p:ph type="ctrTitle"/>
          </p:nvPr>
        </p:nvSpPr>
        <p:spPr>
          <a:xfrm>
            <a:off x="1498604" y="-1270000"/>
            <a:ext cx="10464802" cy="3302004"/>
          </a:xfrm>
          <a:prstGeom prst="rect">
            <a:avLst/>
          </a:prstGeom>
        </p:spPr>
        <p:txBody>
          <a:bodyPr/>
          <a:lstStyle>
            <a:lvl1pPr>
              <a:defRPr sz="7000"/>
            </a:lvl1pPr>
          </a:lstStyle>
          <a:p>
            <a:pPr/>
            <a:r>
              <a:t>Gestión de Residuos</a:t>
            </a:r>
          </a:p>
        </p:txBody>
      </p:sp>
      <p:pic>
        <p:nvPicPr>
          <p:cNvPr id="164" name="0.jpeg" descr="0.jpeg"/>
          <p:cNvPicPr>
            <a:picLocks noChangeAspect="1"/>
          </p:cNvPicPr>
          <p:nvPr/>
        </p:nvPicPr>
        <p:blipFill>
          <a:blip r:embed="rId2">
            <a:extLst/>
          </a:blip>
          <a:stretch>
            <a:fillRect/>
          </a:stretch>
        </p:blipFill>
        <p:spPr>
          <a:xfrm>
            <a:off x="3507382" y="2552691"/>
            <a:ext cx="6447245" cy="6213532"/>
          </a:xfrm>
          <a:prstGeom prst="rect">
            <a:avLst/>
          </a:prstGeom>
          <a:ln w="12700">
            <a:miter lim="400000"/>
          </a:ln>
        </p:spPr>
      </p:pic>
      <p:sp>
        <p:nvSpPr>
          <p:cNvPr id="165" name="Se trata de diseñar procesos que no generen residuos"/>
          <p:cNvSpPr txBox="1"/>
          <p:nvPr/>
        </p:nvSpPr>
        <p:spPr>
          <a:xfrm>
            <a:off x="4060492" y="2809721"/>
            <a:ext cx="5341024" cy="34955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defRPr sz="1700"/>
            </a:lvl1pPr>
          </a:lstStyle>
          <a:p>
            <a:pPr/>
            <a:r>
              <a:t>Se trata de diseñar procesos que no generen residuos</a:t>
            </a:r>
          </a:p>
        </p:txBody>
      </p:sp>
      <p:sp>
        <p:nvSpPr>
          <p:cNvPr id="166" name="Eco diseño"/>
          <p:cNvSpPr txBox="1"/>
          <p:nvPr/>
        </p:nvSpPr>
        <p:spPr>
          <a:xfrm>
            <a:off x="5502352" y="6386729"/>
            <a:ext cx="1038417" cy="503023"/>
          </a:xfrm>
          <a:prstGeom prst="rect">
            <a:avLst/>
          </a:prstGeom>
          <a:solidFill>
            <a:srgbClr val="48A8A0"/>
          </a:solidFill>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400">
                <a:solidFill>
                  <a:srgbClr val="FFFFFF"/>
                </a:solidFill>
              </a:defRPr>
            </a:pPr>
          </a:p>
          <a:p>
            <a:pPr>
              <a:defRPr sz="1400">
                <a:solidFill>
                  <a:srgbClr val="FFFFFF"/>
                </a:solidFill>
              </a:defRPr>
            </a:pPr>
            <a:r>
              <a:t>Eco diseño</a:t>
            </a:r>
          </a:p>
        </p:txBody>
      </p:sp>
      <p:sp>
        <p:nvSpPr>
          <p:cNvPr id="167" name="Rectángulo"/>
          <p:cNvSpPr/>
          <p:nvPr/>
        </p:nvSpPr>
        <p:spPr>
          <a:xfrm>
            <a:off x="5029200" y="5024456"/>
            <a:ext cx="1773934" cy="1270002"/>
          </a:xfrm>
          <a:prstGeom prst="rect">
            <a:avLst/>
          </a:prstGeom>
          <a:solidFill>
            <a:srgbClr val="FFFFFF"/>
          </a:solidFill>
          <a:ln w="12700">
            <a:miter lim="400000"/>
          </a:ln>
        </p:spPr>
        <p:txBody>
          <a:bodyPr lIns="50800" tIns="50800" rIns="50800" bIns="50800" anchor="ctr"/>
          <a:lstStyle/>
          <a:p>
            <a:pPr>
              <a:defRPr>
                <a:solidFill>
                  <a:srgbClr val="FFFFFF"/>
                </a:solidFill>
              </a:defRPr>
            </a:pPr>
          </a:p>
        </p:txBody>
      </p:sp>
      <p:sp>
        <p:nvSpPr>
          <p:cNvPr id="168" name="Línea"/>
          <p:cNvSpPr/>
          <p:nvPr/>
        </p:nvSpPr>
        <p:spPr>
          <a:xfrm flipH="1">
            <a:off x="6006834" y="3241209"/>
            <a:ext cx="2" cy="2733285"/>
          </a:xfrm>
          <a:prstGeom prst="line">
            <a:avLst/>
          </a:prstGeom>
          <a:ln w="25400">
            <a:solidFill>
              <a:schemeClr val="accent1"/>
            </a:solidFill>
            <a:tailEnd type="triangle"/>
          </a:ln>
        </p:spPr>
        <p:txBody>
          <a:bodyPr lIns="45718" tIns="45718" rIns="45718" bIns="45718"/>
          <a:lstStyle/>
          <a:p>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1" presetID="22" grpId="1" fill="hold">
                                  <p:stCondLst>
                                    <p:cond delay="0"/>
                                  </p:stCondLst>
                                  <p:iterate type="el" backwards="0">
                                    <p:tmAbs val="0"/>
                                  </p:iterate>
                                  <p:childTnLst>
                                    <p:set>
                                      <p:cBhvr>
                                        <p:cTn id="6" fill="hold"/>
                                        <p:tgtEl>
                                          <p:spTgt spid="168"/>
                                        </p:tgtEl>
                                        <p:attrNameLst>
                                          <p:attrName>style.visibility</p:attrName>
                                        </p:attrNameLst>
                                      </p:cBhvr>
                                      <p:to>
                                        <p:strVal val="visible"/>
                                      </p:to>
                                    </p:set>
                                    <p:animEffect filter="wipe(up)" transition="in">
                                      <p:cBhvr>
                                        <p:cTn id="7"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1"/>
    </p:bldLst>
  </p:timing>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000000"/>
      </a:lt1>
      <a:dk2>
        <a:srgbClr val="A7A7A7"/>
      </a:dk2>
      <a:lt2>
        <a:srgbClr val="535353"/>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a:ea typeface="Helvetica"/>
        <a:cs typeface="Helvetica"/>
      </a:majorFont>
      <a:minorFont>
        <a:latin typeface="Helvetica Neue"/>
        <a:ea typeface="Helvetica Neue"/>
        <a:cs typeface="Helvetica Neu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A7A7A7"/>
      </a:dk2>
      <a:lt2>
        <a:srgbClr val="535353"/>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a:ea typeface="Helvetica"/>
        <a:cs typeface="Helvetica"/>
      </a:majorFont>
      <a:minorFont>
        <a:latin typeface="Helvetica Neue"/>
        <a:ea typeface="Helvetica Neue"/>
        <a:cs typeface="Helvetica Neue"/>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