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343" r:id="rId3"/>
    <p:sldId id="366" r:id="rId4"/>
    <p:sldId id="367" r:id="rId5"/>
    <p:sldId id="373" r:id="rId6"/>
    <p:sldId id="352" r:id="rId7"/>
    <p:sldId id="365" r:id="rId8"/>
    <p:sldId id="355" r:id="rId9"/>
    <p:sldId id="376" r:id="rId10"/>
    <p:sldId id="374" r:id="rId11"/>
    <p:sldId id="375" r:id="rId12"/>
    <p:sldId id="356" r:id="rId13"/>
    <p:sldId id="357" r:id="rId14"/>
    <p:sldId id="358" r:id="rId15"/>
    <p:sldId id="359" r:id="rId16"/>
    <p:sldId id="361" r:id="rId17"/>
    <p:sldId id="363" r:id="rId18"/>
    <p:sldId id="368" r:id="rId19"/>
    <p:sldId id="354" r:id="rId20"/>
    <p:sldId id="369" r:id="rId21"/>
    <p:sldId id="349" r:id="rId22"/>
    <p:sldId id="372" r:id="rId23"/>
    <p:sldId id="350" r:id="rId24"/>
  </p:sldIdLst>
  <p:sldSz cx="12190413"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Troncoso Silva" initials="PTS" lastIdx="8" clrIdx="0"/>
  <p:cmAuthor id="2" name="Cesar Andrades Gutierrez" initials="CAG" lastIdx="1" clrIdx="1"/>
  <p:cmAuthor id="3" name="Katherine Fernanda Ibarra Gomez" initials="KFIG"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3B3BB"/>
    <a:srgbClr val="FF3300"/>
    <a:srgbClr val="351466"/>
    <a:srgbClr val="006666"/>
    <a:srgbClr val="004274"/>
    <a:srgbClr val="D60093"/>
    <a:srgbClr val="FF00FF"/>
    <a:srgbClr val="419591"/>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3073" autoAdjust="0"/>
  </p:normalViewPr>
  <p:slideViewPr>
    <p:cSldViewPr>
      <p:cViewPr varScale="1">
        <p:scale>
          <a:sx n="67" d="100"/>
          <a:sy n="67" d="100"/>
        </p:scale>
        <p:origin x="56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0" d="100"/>
          <a:sy n="160" d="100"/>
        </p:scale>
        <p:origin x="558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8F79B-6507-4F3A-8AF4-DD82114E2728}"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s-CL"/>
        </a:p>
      </dgm:t>
    </dgm:pt>
    <dgm:pt modelId="{660AB774-2B7C-4877-8C60-B573D5A2D6D4}">
      <dgm:prSet phldrT="[Texto]" custT="1"/>
      <dgm:spPr/>
      <dgm:t>
        <a:bodyPr/>
        <a:lstStyle/>
        <a:p>
          <a:r>
            <a:rPr lang="es-CL" sz="3200" dirty="0"/>
            <a:t>Personas</a:t>
          </a:r>
        </a:p>
      </dgm:t>
    </dgm:pt>
    <dgm:pt modelId="{80FD2A3F-CDCC-42C4-85F9-34CC0AB73AC1}" type="parTrans" cxnId="{D6A8D8D9-2604-474E-9DC3-28B2859AB324}">
      <dgm:prSet/>
      <dgm:spPr/>
      <dgm:t>
        <a:bodyPr/>
        <a:lstStyle/>
        <a:p>
          <a:endParaRPr lang="es-CL"/>
        </a:p>
      </dgm:t>
    </dgm:pt>
    <dgm:pt modelId="{D516B9FE-4E98-48EE-9115-AD3DD0B8E5CB}" type="sibTrans" cxnId="{D6A8D8D9-2604-474E-9DC3-28B2859AB324}">
      <dgm:prSet/>
      <dgm:spPr/>
      <dgm:t>
        <a:bodyPr/>
        <a:lstStyle/>
        <a:p>
          <a:endParaRPr lang="es-CL"/>
        </a:p>
      </dgm:t>
    </dgm:pt>
    <dgm:pt modelId="{CB586E9D-FA2C-44DE-84CB-F7D327F33FFC}">
      <dgm:prSet phldrT="[Texto]" custT="1"/>
      <dgm:spPr/>
      <dgm:t>
        <a:bodyPr/>
        <a:lstStyle/>
        <a:p>
          <a:r>
            <a:rPr lang="es-CL" sz="1600" dirty="0"/>
            <a:t>Registro BNE</a:t>
          </a:r>
        </a:p>
      </dgm:t>
    </dgm:pt>
    <dgm:pt modelId="{EAA8F1DE-0B2B-4F9A-BEC5-7746D6C41160}" type="parTrans" cxnId="{2941B369-B4EE-463C-B670-F871E6FAC61C}">
      <dgm:prSet/>
      <dgm:spPr/>
      <dgm:t>
        <a:bodyPr/>
        <a:lstStyle/>
        <a:p>
          <a:endParaRPr lang="es-CL"/>
        </a:p>
      </dgm:t>
    </dgm:pt>
    <dgm:pt modelId="{3482B204-6C28-4943-AF5F-224F35C32EEB}" type="sibTrans" cxnId="{2941B369-B4EE-463C-B670-F871E6FAC61C}">
      <dgm:prSet/>
      <dgm:spPr/>
      <dgm:t>
        <a:bodyPr/>
        <a:lstStyle/>
        <a:p>
          <a:endParaRPr lang="es-CL"/>
        </a:p>
      </dgm:t>
    </dgm:pt>
    <dgm:pt modelId="{B8628B6D-BCAD-4432-94B5-762AB6A4A1B0}">
      <dgm:prSet phldrT="[Texto]" custT="1"/>
      <dgm:spPr/>
      <dgm:t>
        <a:bodyPr/>
        <a:lstStyle/>
        <a:p>
          <a:r>
            <a:rPr lang="es-CL" sz="1600" dirty="0"/>
            <a:t>O.L básica</a:t>
          </a:r>
        </a:p>
      </dgm:t>
    </dgm:pt>
    <dgm:pt modelId="{26AC86B2-9CC4-468E-AC3F-1E27B59FC145}" type="parTrans" cxnId="{56A7F9B8-342A-47B0-82AE-F32FB776CA76}">
      <dgm:prSet/>
      <dgm:spPr/>
      <dgm:t>
        <a:bodyPr/>
        <a:lstStyle/>
        <a:p>
          <a:endParaRPr lang="es-CL"/>
        </a:p>
      </dgm:t>
    </dgm:pt>
    <dgm:pt modelId="{C337FF99-2D5A-4B37-8BE0-07BA345A8602}" type="sibTrans" cxnId="{56A7F9B8-342A-47B0-82AE-F32FB776CA76}">
      <dgm:prSet/>
      <dgm:spPr/>
      <dgm:t>
        <a:bodyPr/>
        <a:lstStyle/>
        <a:p>
          <a:endParaRPr lang="es-CL"/>
        </a:p>
      </dgm:t>
    </dgm:pt>
    <dgm:pt modelId="{53ED33BA-C04A-4538-AD87-32E5297FE42D}">
      <dgm:prSet phldrT="[Texto]" custT="1"/>
      <dgm:spPr/>
      <dgm:t>
        <a:bodyPr/>
        <a:lstStyle/>
        <a:p>
          <a:r>
            <a:rPr lang="es-CL" sz="3200" dirty="0"/>
            <a:t>Empresas</a:t>
          </a:r>
        </a:p>
      </dgm:t>
    </dgm:pt>
    <dgm:pt modelId="{84672E32-86BE-47ED-9851-B92C82E489D6}" type="parTrans" cxnId="{616AC16D-4ADF-40FF-AF0E-F2DDD132550C}">
      <dgm:prSet/>
      <dgm:spPr/>
      <dgm:t>
        <a:bodyPr/>
        <a:lstStyle/>
        <a:p>
          <a:endParaRPr lang="es-CL"/>
        </a:p>
      </dgm:t>
    </dgm:pt>
    <dgm:pt modelId="{47B663EE-18E4-419E-B597-DBDDF41A207C}" type="sibTrans" cxnId="{616AC16D-4ADF-40FF-AF0E-F2DDD132550C}">
      <dgm:prSet/>
      <dgm:spPr/>
      <dgm:t>
        <a:bodyPr/>
        <a:lstStyle/>
        <a:p>
          <a:endParaRPr lang="es-CL"/>
        </a:p>
      </dgm:t>
    </dgm:pt>
    <dgm:pt modelId="{84519D4D-97A6-4E13-BAD3-5D1187E2E6B1}">
      <dgm:prSet phldrT="[Texto]" custT="1"/>
      <dgm:spPr/>
      <dgm:t>
        <a:bodyPr/>
        <a:lstStyle/>
        <a:p>
          <a:pPr algn="l"/>
          <a:r>
            <a:rPr lang="es-CL" sz="1600" dirty="0"/>
            <a:t>Contacto con empresas</a:t>
          </a:r>
        </a:p>
      </dgm:t>
    </dgm:pt>
    <dgm:pt modelId="{703580FC-E92E-41E5-90FE-6AB76C0CD197}" type="parTrans" cxnId="{3C54B145-BAF7-4949-AE94-26C2012CF9DF}">
      <dgm:prSet/>
      <dgm:spPr/>
      <dgm:t>
        <a:bodyPr/>
        <a:lstStyle/>
        <a:p>
          <a:endParaRPr lang="es-CL"/>
        </a:p>
      </dgm:t>
    </dgm:pt>
    <dgm:pt modelId="{CCF07DCA-1351-4D03-9F8F-0FDEAA7BA367}" type="sibTrans" cxnId="{3C54B145-BAF7-4949-AE94-26C2012CF9DF}">
      <dgm:prSet/>
      <dgm:spPr/>
      <dgm:t>
        <a:bodyPr/>
        <a:lstStyle/>
        <a:p>
          <a:endParaRPr lang="es-CL"/>
        </a:p>
      </dgm:t>
    </dgm:pt>
    <dgm:pt modelId="{4E51FB0A-2869-4A9E-A9E0-41DFD7C34B41}">
      <dgm:prSet phldrT="[Texto]" custT="1"/>
      <dgm:spPr/>
      <dgm:t>
        <a:bodyPr/>
        <a:lstStyle/>
        <a:p>
          <a:pPr algn="l"/>
          <a:r>
            <a:rPr lang="es-CL" sz="1600" dirty="0"/>
            <a:t>Análisis de puesto de trabajo*</a:t>
          </a:r>
        </a:p>
      </dgm:t>
    </dgm:pt>
    <dgm:pt modelId="{8CA8DFDA-5BF6-4DBC-8219-EF3199AC7EE6}" type="parTrans" cxnId="{C172FB60-543F-4D10-B58F-F9CDBE95D406}">
      <dgm:prSet/>
      <dgm:spPr/>
      <dgm:t>
        <a:bodyPr/>
        <a:lstStyle/>
        <a:p>
          <a:endParaRPr lang="es-CL"/>
        </a:p>
      </dgm:t>
    </dgm:pt>
    <dgm:pt modelId="{47EF60C1-F484-4F96-8935-1D7F2A07D4A2}" type="sibTrans" cxnId="{C172FB60-543F-4D10-B58F-F9CDBE95D406}">
      <dgm:prSet/>
      <dgm:spPr/>
      <dgm:t>
        <a:bodyPr/>
        <a:lstStyle/>
        <a:p>
          <a:endParaRPr lang="es-CL"/>
        </a:p>
      </dgm:t>
    </dgm:pt>
    <dgm:pt modelId="{5E3555FE-A7C4-4B0C-8C00-E35AD4A10977}">
      <dgm:prSet phldrT="[Texto]" custT="1"/>
      <dgm:spPr/>
      <dgm:t>
        <a:bodyPr/>
        <a:lstStyle/>
        <a:p>
          <a:r>
            <a:rPr lang="es-CL" sz="1600" dirty="0"/>
            <a:t>O.L avanzada</a:t>
          </a:r>
        </a:p>
      </dgm:t>
    </dgm:pt>
    <dgm:pt modelId="{E88F87FC-1314-4C62-AE26-5F0354D7A201}" type="parTrans" cxnId="{12E2EBDB-0DE2-4FD5-BA34-746893DFAFBA}">
      <dgm:prSet/>
      <dgm:spPr/>
      <dgm:t>
        <a:bodyPr/>
        <a:lstStyle/>
        <a:p>
          <a:endParaRPr lang="es-CL"/>
        </a:p>
      </dgm:t>
    </dgm:pt>
    <dgm:pt modelId="{F811DF5B-0B7D-4494-9A61-61670C4C3424}" type="sibTrans" cxnId="{12E2EBDB-0DE2-4FD5-BA34-746893DFAFBA}">
      <dgm:prSet/>
      <dgm:spPr/>
      <dgm:t>
        <a:bodyPr/>
        <a:lstStyle/>
        <a:p>
          <a:endParaRPr lang="es-CL"/>
        </a:p>
      </dgm:t>
    </dgm:pt>
    <dgm:pt modelId="{7E958434-1546-43D9-ABFD-0FCA93F0F515}">
      <dgm:prSet phldrT="[Texto]" custT="1"/>
      <dgm:spPr/>
      <dgm:t>
        <a:bodyPr/>
        <a:lstStyle/>
        <a:p>
          <a:pPr algn="l"/>
          <a:r>
            <a:rPr lang="es-CL" sz="1600" dirty="0"/>
            <a:t>Levantamiento de ofertas laborales</a:t>
          </a:r>
        </a:p>
      </dgm:t>
    </dgm:pt>
    <dgm:pt modelId="{84D81579-16A6-47CC-8BC3-D61CDF8E9A04}" type="parTrans" cxnId="{46ECF483-2EEF-4BAE-9249-DAD7FFD96F1F}">
      <dgm:prSet/>
      <dgm:spPr/>
      <dgm:t>
        <a:bodyPr/>
        <a:lstStyle/>
        <a:p>
          <a:endParaRPr lang="es-CL"/>
        </a:p>
      </dgm:t>
    </dgm:pt>
    <dgm:pt modelId="{DE9C6A4A-C74D-4490-AEA6-B2F68B997503}" type="sibTrans" cxnId="{46ECF483-2EEF-4BAE-9249-DAD7FFD96F1F}">
      <dgm:prSet/>
      <dgm:spPr/>
      <dgm:t>
        <a:bodyPr/>
        <a:lstStyle/>
        <a:p>
          <a:endParaRPr lang="es-CL"/>
        </a:p>
      </dgm:t>
    </dgm:pt>
    <dgm:pt modelId="{87370589-F1F3-4DF3-B7F9-3EFE3BAE55DE}">
      <dgm:prSet phldrT="[Texto]" custT="1"/>
      <dgm:spPr/>
      <dgm:t>
        <a:bodyPr/>
        <a:lstStyle/>
        <a:p>
          <a:pPr algn="l"/>
          <a:r>
            <a:rPr lang="es-CL" sz="1600" dirty="0"/>
            <a:t>Encuentros con empresas</a:t>
          </a:r>
        </a:p>
      </dgm:t>
    </dgm:pt>
    <dgm:pt modelId="{4B3CFDC8-1195-447A-A06E-89042B20B9FF}" type="parTrans" cxnId="{1BDE1E1C-539C-4C92-B234-AC6028763AD1}">
      <dgm:prSet/>
      <dgm:spPr/>
      <dgm:t>
        <a:bodyPr/>
        <a:lstStyle/>
        <a:p>
          <a:endParaRPr lang="es-CL"/>
        </a:p>
      </dgm:t>
    </dgm:pt>
    <dgm:pt modelId="{3FCE04EE-31ED-4450-A261-617E235F36AD}" type="sibTrans" cxnId="{1BDE1E1C-539C-4C92-B234-AC6028763AD1}">
      <dgm:prSet/>
      <dgm:spPr/>
      <dgm:t>
        <a:bodyPr/>
        <a:lstStyle/>
        <a:p>
          <a:endParaRPr lang="es-CL"/>
        </a:p>
      </dgm:t>
    </dgm:pt>
    <dgm:pt modelId="{5582018D-B83A-429A-9C18-861EEFB1392F}">
      <dgm:prSet phldrT="[Texto]" custT="1"/>
      <dgm:spPr/>
      <dgm:t>
        <a:bodyPr/>
        <a:lstStyle/>
        <a:p>
          <a:pPr algn="l"/>
          <a:r>
            <a:rPr lang="es-CL" sz="1600" dirty="0"/>
            <a:t>Seguimiento</a:t>
          </a:r>
        </a:p>
      </dgm:t>
    </dgm:pt>
    <dgm:pt modelId="{3C026953-3EB9-4060-BFA1-F85A38BB9D9D}" type="parTrans" cxnId="{37471AB3-ED02-4F13-8233-A56B2D2893B7}">
      <dgm:prSet/>
      <dgm:spPr/>
      <dgm:t>
        <a:bodyPr/>
        <a:lstStyle/>
        <a:p>
          <a:endParaRPr lang="es-CL"/>
        </a:p>
      </dgm:t>
    </dgm:pt>
    <dgm:pt modelId="{439B4E8D-6B52-4F5A-A786-7F67A5EA2CB1}" type="sibTrans" cxnId="{37471AB3-ED02-4F13-8233-A56B2D2893B7}">
      <dgm:prSet/>
      <dgm:spPr/>
      <dgm:t>
        <a:bodyPr/>
        <a:lstStyle/>
        <a:p>
          <a:endParaRPr lang="es-CL"/>
        </a:p>
      </dgm:t>
    </dgm:pt>
    <dgm:pt modelId="{CEF0AFB6-6453-40DA-9DE7-C18558F1642A}">
      <dgm:prSet phldrT="[Texto]" custT="1"/>
      <dgm:spPr/>
      <dgm:t>
        <a:bodyPr/>
        <a:lstStyle/>
        <a:p>
          <a:r>
            <a:rPr lang="es-CL" sz="1600" dirty="0"/>
            <a:t>Taller de Apresto laboral</a:t>
          </a:r>
        </a:p>
      </dgm:t>
    </dgm:pt>
    <dgm:pt modelId="{C3FF9247-15A1-4A29-9F08-8EFDD48CEF6C}" type="parTrans" cxnId="{C90A3444-0A02-42A6-8DF5-EAD2C9E6B45A}">
      <dgm:prSet/>
      <dgm:spPr/>
      <dgm:t>
        <a:bodyPr/>
        <a:lstStyle/>
        <a:p>
          <a:endParaRPr lang="es-CL"/>
        </a:p>
      </dgm:t>
    </dgm:pt>
    <dgm:pt modelId="{85F287D4-AC4B-4AB2-B940-EA76DB7DD857}" type="sibTrans" cxnId="{C90A3444-0A02-42A6-8DF5-EAD2C9E6B45A}">
      <dgm:prSet/>
      <dgm:spPr/>
      <dgm:t>
        <a:bodyPr/>
        <a:lstStyle/>
        <a:p>
          <a:endParaRPr lang="es-CL"/>
        </a:p>
      </dgm:t>
    </dgm:pt>
    <dgm:pt modelId="{BBCEA916-4A3A-4356-B900-7B1E9AEA2105}">
      <dgm:prSet phldrT="[Texto]" custT="1"/>
      <dgm:spPr/>
      <dgm:t>
        <a:bodyPr/>
        <a:lstStyle/>
        <a:p>
          <a:r>
            <a:rPr lang="es-CL" sz="1600" dirty="0"/>
            <a:t>Evaluación funcional*</a:t>
          </a:r>
        </a:p>
      </dgm:t>
    </dgm:pt>
    <dgm:pt modelId="{ADB3593B-86D2-4943-9EA4-28AAB7C61D3F}" type="parTrans" cxnId="{03904909-3F7D-499E-9BFC-E023344C14C5}">
      <dgm:prSet/>
      <dgm:spPr/>
      <dgm:t>
        <a:bodyPr/>
        <a:lstStyle/>
        <a:p>
          <a:endParaRPr lang="es-CL"/>
        </a:p>
      </dgm:t>
    </dgm:pt>
    <dgm:pt modelId="{32B67B61-6198-4C28-B25A-AB6BD94EE61D}" type="sibTrans" cxnId="{03904909-3F7D-499E-9BFC-E023344C14C5}">
      <dgm:prSet/>
      <dgm:spPr/>
      <dgm:t>
        <a:bodyPr/>
        <a:lstStyle/>
        <a:p>
          <a:endParaRPr lang="es-CL"/>
        </a:p>
      </dgm:t>
    </dgm:pt>
    <dgm:pt modelId="{D0D3C173-DBBF-45A2-A24D-B25E6B67DF48}">
      <dgm:prSet phldrT="[Texto]" custT="1"/>
      <dgm:spPr/>
      <dgm:t>
        <a:bodyPr/>
        <a:lstStyle/>
        <a:p>
          <a:r>
            <a:rPr lang="es-CL" sz="1600" dirty="0"/>
            <a:t>Postulación a ofertas de trabajo</a:t>
          </a:r>
        </a:p>
      </dgm:t>
    </dgm:pt>
    <dgm:pt modelId="{0AF6F5F2-2E23-47CB-8739-8F650385B95A}" type="parTrans" cxnId="{F959F825-EF64-4311-9602-8C3FF059A943}">
      <dgm:prSet/>
      <dgm:spPr/>
      <dgm:t>
        <a:bodyPr/>
        <a:lstStyle/>
        <a:p>
          <a:endParaRPr lang="es-CL"/>
        </a:p>
      </dgm:t>
    </dgm:pt>
    <dgm:pt modelId="{A3024E27-AB4A-43CE-99A5-AC154A9612E6}" type="sibTrans" cxnId="{F959F825-EF64-4311-9602-8C3FF059A943}">
      <dgm:prSet/>
      <dgm:spPr/>
      <dgm:t>
        <a:bodyPr/>
        <a:lstStyle/>
        <a:p>
          <a:endParaRPr lang="es-CL"/>
        </a:p>
      </dgm:t>
    </dgm:pt>
    <dgm:pt modelId="{8230FB17-DA88-4F59-84FA-3A269F24D08F}">
      <dgm:prSet phldrT="[Texto]" custT="1"/>
      <dgm:spPr/>
      <dgm:t>
        <a:bodyPr/>
        <a:lstStyle/>
        <a:p>
          <a:r>
            <a:rPr lang="es-CL" sz="1600" dirty="0"/>
            <a:t>Colocación</a:t>
          </a:r>
        </a:p>
      </dgm:t>
    </dgm:pt>
    <dgm:pt modelId="{68184609-3750-41DF-AC06-D7587DC895CE}" type="parTrans" cxnId="{487E3F1C-77F3-4FD3-A4EB-CE982BCB4DE9}">
      <dgm:prSet/>
      <dgm:spPr/>
      <dgm:t>
        <a:bodyPr/>
        <a:lstStyle/>
        <a:p>
          <a:endParaRPr lang="es-CL"/>
        </a:p>
      </dgm:t>
    </dgm:pt>
    <dgm:pt modelId="{2503D05B-644E-4F5C-8F89-CC98786ACDED}" type="sibTrans" cxnId="{487E3F1C-77F3-4FD3-A4EB-CE982BCB4DE9}">
      <dgm:prSet/>
      <dgm:spPr/>
      <dgm:t>
        <a:bodyPr/>
        <a:lstStyle/>
        <a:p>
          <a:endParaRPr lang="es-CL"/>
        </a:p>
      </dgm:t>
    </dgm:pt>
    <dgm:pt modelId="{70E523B7-1B34-4E71-AF67-C79F9FFF5DBA}" type="pres">
      <dgm:prSet presAssocID="{9E68F79B-6507-4F3A-8AF4-DD82114E2728}" presName="Name0" presStyleCnt="0">
        <dgm:presLayoutVars>
          <dgm:dir/>
          <dgm:animLvl val="lvl"/>
          <dgm:resizeHandles val="exact"/>
        </dgm:presLayoutVars>
      </dgm:prSet>
      <dgm:spPr/>
    </dgm:pt>
    <dgm:pt modelId="{1C7EA95D-C581-4B55-8D08-CB4A1FDCE395}" type="pres">
      <dgm:prSet presAssocID="{660AB774-2B7C-4877-8C60-B573D5A2D6D4}" presName="linNode" presStyleCnt="0"/>
      <dgm:spPr/>
    </dgm:pt>
    <dgm:pt modelId="{FF2D9986-3B91-4D2D-B1FE-D82A140686AA}" type="pres">
      <dgm:prSet presAssocID="{660AB774-2B7C-4877-8C60-B573D5A2D6D4}" presName="parentText" presStyleLbl="node1" presStyleIdx="0" presStyleCnt="2">
        <dgm:presLayoutVars>
          <dgm:chMax val="1"/>
          <dgm:bulletEnabled val="1"/>
        </dgm:presLayoutVars>
      </dgm:prSet>
      <dgm:spPr/>
    </dgm:pt>
    <dgm:pt modelId="{7FDBC5EA-01C1-4906-AAA2-1A48CF8FEF03}" type="pres">
      <dgm:prSet presAssocID="{660AB774-2B7C-4877-8C60-B573D5A2D6D4}" presName="descendantText" presStyleLbl="alignAccFollowNode1" presStyleIdx="0" presStyleCnt="2" custScaleY="111539">
        <dgm:presLayoutVars>
          <dgm:bulletEnabled val="1"/>
        </dgm:presLayoutVars>
      </dgm:prSet>
      <dgm:spPr/>
    </dgm:pt>
    <dgm:pt modelId="{EF22849F-6BE7-4BBE-B757-192CE557C342}" type="pres">
      <dgm:prSet presAssocID="{D516B9FE-4E98-48EE-9115-AD3DD0B8E5CB}" presName="sp" presStyleCnt="0"/>
      <dgm:spPr/>
    </dgm:pt>
    <dgm:pt modelId="{2FF4D60E-0E26-445B-8894-E8B2EDEFFB3E}" type="pres">
      <dgm:prSet presAssocID="{53ED33BA-C04A-4538-AD87-32E5297FE42D}" presName="linNode" presStyleCnt="0"/>
      <dgm:spPr/>
    </dgm:pt>
    <dgm:pt modelId="{6A60C987-303C-4EC2-BBD6-66877340CAAB}" type="pres">
      <dgm:prSet presAssocID="{53ED33BA-C04A-4538-AD87-32E5297FE42D}" presName="parentText" presStyleLbl="node1" presStyleIdx="1" presStyleCnt="2">
        <dgm:presLayoutVars>
          <dgm:chMax val="1"/>
          <dgm:bulletEnabled val="1"/>
        </dgm:presLayoutVars>
      </dgm:prSet>
      <dgm:spPr/>
    </dgm:pt>
    <dgm:pt modelId="{7412F344-CFEB-4255-A6DC-17D671953DFF}" type="pres">
      <dgm:prSet presAssocID="{53ED33BA-C04A-4538-AD87-32E5297FE42D}" presName="descendantText" presStyleLbl="alignAccFollowNode1" presStyleIdx="1" presStyleCnt="2" custScaleY="120628">
        <dgm:presLayoutVars>
          <dgm:bulletEnabled val="1"/>
        </dgm:presLayoutVars>
      </dgm:prSet>
      <dgm:spPr/>
    </dgm:pt>
  </dgm:ptLst>
  <dgm:cxnLst>
    <dgm:cxn modelId="{03904909-3F7D-499E-9BFC-E023344C14C5}" srcId="{660AB774-2B7C-4877-8C60-B573D5A2D6D4}" destId="{BBCEA916-4A3A-4356-B900-7B1E9AEA2105}" srcOrd="4" destOrd="0" parTransId="{ADB3593B-86D2-4943-9EA4-28AAB7C61D3F}" sibTransId="{32B67B61-6198-4C28-B25A-AB6BD94EE61D}"/>
    <dgm:cxn modelId="{90483411-C02D-4EAE-9BED-8D46250E11F2}" type="presOf" srcId="{84519D4D-97A6-4E13-BAD3-5D1187E2E6B1}" destId="{7412F344-CFEB-4255-A6DC-17D671953DFF}" srcOrd="0" destOrd="0" presId="urn:microsoft.com/office/officeart/2005/8/layout/vList5"/>
    <dgm:cxn modelId="{3ECC3315-B017-47DD-B0AC-ED67BE717D11}" type="presOf" srcId="{CB586E9D-FA2C-44DE-84CB-F7D327F33FFC}" destId="{7FDBC5EA-01C1-4906-AAA2-1A48CF8FEF03}" srcOrd="0" destOrd="0" presId="urn:microsoft.com/office/officeart/2005/8/layout/vList5"/>
    <dgm:cxn modelId="{7ED49A15-D5D8-494F-B059-23A39E58DE18}" type="presOf" srcId="{53ED33BA-C04A-4538-AD87-32E5297FE42D}" destId="{6A60C987-303C-4EC2-BBD6-66877340CAAB}" srcOrd="0" destOrd="0" presId="urn:microsoft.com/office/officeart/2005/8/layout/vList5"/>
    <dgm:cxn modelId="{1BDE1E1C-539C-4C92-B234-AC6028763AD1}" srcId="{53ED33BA-C04A-4538-AD87-32E5297FE42D}" destId="{87370589-F1F3-4DF3-B7F9-3EFE3BAE55DE}" srcOrd="3" destOrd="0" parTransId="{4B3CFDC8-1195-447A-A06E-89042B20B9FF}" sibTransId="{3FCE04EE-31ED-4450-A261-617E235F36AD}"/>
    <dgm:cxn modelId="{487E3F1C-77F3-4FD3-A4EB-CE982BCB4DE9}" srcId="{660AB774-2B7C-4877-8C60-B573D5A2D6D4}" destId="{8230FB17-DA88-4F59-84FA-3A269F24D08F}" srcOrd="6" destOrd="0" parTransId="{68184609-3750-41DF-AC06-D7587DC895CE}" sibTransId="{2503D05B-644E-4F5C-8F89-CC98786ACDED}"/>
    <dgm:cxn modelId="{477E111F-E4C3-4B5D-9CC3-0DF1FDA2BF54}" type="presOf" srcId="{7E958434-1546-43D9-ABFD-0FCA93F0F515}" destId="{7412F344-CFEB-4255-A6DC-17D671953DFF}" srcOrd="0" destOrd="2" presId="urn:microsoft.com/office/officeart/2005/8/layout/vList5"/>
    <dgm:cxn modelId="{F959F825-EF64-4311-9602-8C3FF059A943}" srcId="{660AB774-2B7C-4877-8C60-B573D5A2D6D4}" destId="{D0D3C173-DBBF-45A2-A24D-B25E6B67DF48}" srcOrd="5" destOrd="0" parTransId="{0AF6F5F2-2E23-47CB-8739-8F650385B95A}" sibTransId="{A3024E27-AB4A-43CE-99A5-AC154A9612E6}"/>
    <dgm:cxn modelId="{5832EF31-AD9C-4A4B-86A3-4C3534F37773}" type="presOf" srcId="{8230FB17-DA88-4F59-84FA-3A269F24D08F}" destId="{7FDBC5EA-01C1-4906-AAA2-1A48CF8FEF03}" srcOrd="0" destOrd="6" presId="urn:microsoft.com/office/officeart/2005/8/layout/vList5"/>
    <dgm:cxn modelId="{45F22236-4DDD-488B-A9AC-0F1A9EAEA4F5}" type="presOf" srcId="{CEF0AFB6-6453-40DA-9DE7-C18558F1642A}" destId="{7FDBC5EA-01C1-4906-AAA2-1A48CF8FEF03}" srcOrd="0" destOrd="3" presId="urn:microsoft.com/office/officeart/2005/8/layout/vList5"/>
    <dgm:cxn modelId="{C172FB60-543F-4D10-B58F-F9CDBE95D406}" srcId="{53ED33BA-C04A-4538-AD87-32E5297FE42D}" destId="{4E51FB0A-2869-4A9E-A9E0-41DFD7C34B41}" srcOrd="1" destOrd="0" parTransId="{8CA8DFDA-5BF6-4DBC-8219-EF3199AC7EE6}" sibTransId="{47EF60C1-F484-4F96-8935-1D7F2A07D4A2}"/>
    <dgm:cxn modelId="{C90A3444-0A02-42A6-8DF5-EAD2C9E6B45A}" srcId="{660AB774-2B7C-4877-8C60-B573D5A2D6D4}" destId="{CEF0AFB6-6453-40DA-9DE7-C18558F1642A}" srcOrd="3" destOrd="0" parTransId="{C3FF9247-15A1-4A29-9F08-8EFDD48CEF6C}" sibTransId="{85F287D4-AC4B-4AB2-B940-EA76DB7DD857}"/>
    <dgm:cxn modelId="{3C54B145-BAF7-4949-AE94-26C2012CF9DF}" srcId="{53ED33BA-C04A-4538-AD87-32E5297FE42D}" destId="{84519D4D-97A6-4E13-BAD3-5D1187E2E6B1}" srcOrd="0" destOrd="0" parTransId="{703580FC-E92E-41E5-90FE-6AB76C0CD197}" sibTransId="{CCF07DCA-1351-4D03-9F8F-0FDEAA7BA367}"/>
    <dgm:cxn modelId="{EF4F8647-4BAD-406D-A2F2-1D72EEBCC865}" type="presOf" srcId="{5E3555FE-A7C4-4B0C-8C00-E35AD4A10977}" destId="{7FDBC5EA-01C1-4906-AAA2-1A48CF8FEF03}" srcOrd="0" destOrd="2" presId="urn:microsoft.com/office/officeart/2005/8/layout/vList5"/>
    <dgm:cxn modelId="{A5406268-0975-492D-8CC5-E837D49F3963}" type="presOf" srcId="{B8628B6D-BCAD-4432-94B5-762AB6A4A1B0}" destId="{7FDBC5EA-01C1-4906-AAA2-1A48CF8FEF03}" srcOrd="0" destOrd="1" presId="urn:microsoft.com/office/officeart/2005/8/layout/vList5"/>
    <dgm:cxn modelId="{2941B369-B4EE-463C-B670-F871E6FAC61C}" srcId="{660AB774-2B7C-4877-8C60-B573D5A2D6D4}" destId="{CB586E9D-FA2C-44DE-84CB-F7D327F33FFC}" srcOrd="0" destOrd="0" parTransId="{EAA8F1DE-0B2B-4F9A-BEC5-7746D6C41160}" sibTransId="{3482B204-6C28-4943-AF5F-224F35C32EEB}"/>
    <dgm:cxn modelId="{616AC16D-4ADF-40FF-AF0E-F2DDD132550C}" srcId="{9E68F79B-6507-4F3A-8AF4-DD82114E2728}" destId="{53ED33BA-C04A-4538-AD87-32E5297FE42D}" srcOrd="1" destOrd="0" parTransId="{84672E32-86BE-47ED-9851-B92C82E489D6}" sibTransId="{47B663EE-18E4-419E-B597-DBDDF41A207C}"/>
    <dgm:cxn modelId="{AAD5C375-580A-41AF-904A-EB3E36F86A7B}" type="presOf" srcId="{5582018D-B83A-429A-9C18-861EEFB1392F}" destId="{7412F344-CFEB-4255-A6DC-17D671953DFF}" srcOrd="0" destOrd="4" presId="urn:microsoft.com/office/officeart/2005/8/layout/vList5"/>
    <dgm:cxn modelId="{061B8259-306A-4E49-B163-E2547D9B39CE}" type="presOf" srcId="{D0D3C173-DBBF-45A2-A24D-B25E6B67DF48}" destId="{7FDBC5EA-01C1-4906-AAA2-1A48CF8FEF03}" srcOrd="0" destOrd="5" presId="urn:microsoft.com/office/officeart/2005/8/layout/vList5"/>
    <dgm:cxn modelId="{46ECF483-2EEF-4BAE-9249-DAD7FFD96F1F}" srcId="{53ED33BA-C04A-4538-AD87-32E5297FE42D}" destId="{7E958434-1546-43D9-ABFD-0FCA93F0F515}" srcOrd="2" destOrd="0" parTransId="{84D81579-16A6-47CC-8BC3-D61CDF8E9A04}" sibTransId="{DE9C6A4A-C74D-4490-AEA6-B2F68B997503}"/>
    <dgm:cxn modelId="{A7DFDF94-0F57-4F94-89E9-EBDBEF1E1D6A}" type="presOf" srcId="{4E51FB0A-2869-4A9E-A9E0-41DFD7C34B41}" destId="{7412F344-CFEB-4255-A6DC-17D671953DFF}" srcOrd="0" destOrd="1" presId="urn:microsoft.com/office/officeart/2005/8/layout/vList5"/>
    <dgm:cxn modelId="{37471AB3-ED02-4F13-8233-A56B2D2893B7}" srcId="{53ED33BA-C04A-4538-AD87-32E5297FE42D}" destId="{5582018D-B83A-429A-9C18-861EEFB1392F}" srcOrd="4" destOrd="0" parTransId="{3C026953-3EB9-4060-BFA1-F85A38BB9D9D}" sibTransId="{439B4E8D-6B52-4F5A-A786-7F67A5EA2CB1}"/>
    <dgm:cxn modelId="{56A7F9B8-342A-47B0-82AE-F32FB776CA76}" srcId="{660AB774-2B7C-4877-8C60-B573D5A2D6D4}" destId="{B8628B6D-BCAD-4432-94B5-762AB6A4A1B0}" srcOrd="1" destOrd="0" parTransId="{26AC86B2-9CC4-468E-AC3F-1E27B59FC145}" sibTransId="{C337FF99-2D5A-4B37-8BE0-07BA345A8602}"/>
    <dgm:cxn modelId="{B1F057D4-CB87-4DB8-9632-54B4C0371086}" type="presOf" srcId="{660AB774-2B7C-4877-8C60-B573D5A2D6D4}" destId="{FF2D9986-3B91-4D2D-B1FE-D82A140686AA}" srcOrd="0" destOrd="0" presId="urn:microsoft.com/office/officeart/2005/8/layout/vList5"/>
    <dgm:cxn modelId="{3438C0D8-42B0-4CD5-98CA-CC7C4A5F62EA}" type="presOf" srcId="{BBCEA916-4A3A-4356-B900-7B1E9AEA2105}" destId="{7FDBC5EA-01C1-4906-AAA2-1A48CF8FEF03}" srcOrd="0" destOrd="4" presId="urn:microsoft.com/office/officeart/2005/8/layout/vList5"/>
    <dgm:cxn modelId="{D6A8D8D9-2604-474E-9DC3-28B2859AB324}" srcId="{9E68F79B-6507-4F3A-8AF4-DD82114E2728}" destId="{660AB774-2B7C-4877-8C60-B573D5A2D6D4}" srcOrd="0" destOrd="0" parTransId="{80FD2A3F-CDCC-42C4-85F9-34CC0AB73AC1}" sibTransId="{D516B9FE-4E98-48EE-9115-AD3DD0B8E5CB}"/>
    <dgm:cxn modelId="{12E2EBDB-0DE2-4FD5-BA34-746893DFAFBA}" srcId="{660AB774-2B7C-4877-8C60-B573D5A2D6D4}" destId="{5E3555FE-A7C4-4B0C-8C00-E35AD4A10977}" srcOrd="2" destOrd="0" parTransId="{E88F87FC-1314-4C62-AE26-5F0354D7A201}" sibTransId="{F811DF5B-0B7D-4494-9A61-61670C4C3424}"/>
    <dgm:cxn modelId="{0F85AEDE-6540-44B2-ABF6-FBA18FB1AE70}" type="presOf" srcId="{87370589-F1F3-4DF3-B7F9-3EFE3BAE55DE}" destId="{7412F344-CFEB-4255-A6DC-17D671953DFF}" srcOrd="0" destOrd="3" presId="urn:microsoft.com/office/officeart/2005/8/layout/vList5"/>
    <dgm:cxn modelId="{F12FC4E0-B3DC-4EFD-BB3B-FD033D8CE254}" type="presOf" srcId="{9E68F79B-6507-4F3A-8AF4-DD82114E2728}" destId="{70E523B7-1B34-4E71-AF67-C79F9FFF5DBA}" srcOrd="0" destOrd="0" presId="urn:microsoft.com/office/officeart/2005/8/layout/vList5"/>
    <dgm:cxn modelId="{187FBF22-E2E6-4A67-80C8-1CBD6A92D1E6}" type="presParOf" srcId="{70E523B7-1B34-4E71-AF67-C79F9FFF5DBA}" destId="{1C7EA95D-C581-4B55-8D08-CB4A1FDCE395}" srcOrd="0" destOrd="0" presId="urn:microsoft.com/office/officeart/2005/8/layout/vList5"/>
    <dgm:cxn modelId="{416FD7F6-7EC2-4EFC-930D-C53A5DCA4051}" type="presParOf" srcId="{1C7EA95D-C581-4B55-8D08-CB4A1FDCE395}" destId="{FF2D9986-3B91-4D2D-B1FE-D82A140686AA}" srcOrd="0" destOrd="0" presId="urn:microsoft.com/office/officeart/2005/8/layout/vList5"/>
    <dgm:cxn modelId="{939E0E10-25E4-4294-9D39-38B654F1A2C6}" type="presParOf" srcId="{1C7EA95D-C581-4B55-8D08-CB4A1FDCE395}" destId="{7FDBC5EA-01C1-4906-AAA2-1A48CF8FEF03}" srcOrd="1" destOrd="0" presId="urn:microsoft.com/office/officeart/2005/8/layout/vList5"/>
    <dgm:cxn modelId="{2898A661-B6A1-4CD7-9424-93F69605BF9E}" type="presParOf" srcId="{70E523B7-1B34-4E71-AF67-C79F9FFF5DBA}" destId="{EF22849F-6BE7-4BBE-B757-192CE557C342}" srcOrd="1" destOrd="0" presId="urn:microsoft.com/office/officeart/2005/8/layout/vList5"/>
    <dgm:cxn modelId="{207F732E-9101-4852-8C42-79B18B4C4F94}" type="presParOf" srcId="{70E523B7-1B34-4E71-AF67-C79F9FFF5DBA}" destId="{2FF4D60E-0E26-445B-8894-E8B2EDEFFB3E}" srcOrd="2" destOrd="0" presId="urn:microsoft.com/office/officeart/2005/8/layout/vList5"/>
    <dgm:cxn modelId="{456DB2E3-CBAE-4FB4-91AE-A160D9C719E4}" type="presParOf" srcId="{2FF4D60E-0E26-445B-8894-E8B2EDEFFB3E}" destId="{6A60C987-303C-4EC2-BBD6-66877340CAAB}" srcOrd="0" destOrd="0" presId="urn:microsoft.com/office/officeart/2005/8/layout/vList5"/>
    <dgm:cxn modelId="{759AA46B-0253-4C91-A195-754E4B4604F7}" type="presParOf" srcId="{2FF4D60E-0E26-445B-8894-E8B2EDEFFB3E}" destId="{7412F344-CFEB-4255-A6DC-17D671953DF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C5EA-01C1-4906-AAA2-1A48CF8FEF03}">
      <dsp:nvSpPr>
        <dsp:cNvPr id="0" name=""/>
        <dsp:cNvSpPr/>
      </dsp:nvSpPr>
      <dsp:spPr>
        <a:xfrm rot="5400000">
          <a:off x="5128630" y="-1817437"/>
          <a:ext cx="1833526" cy="5689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Registro BNE</a:t>
          </a:r>
        </a:p>
        <a:p>
          <a:pPr marL="171450" lvl="1" indent="-171450" algn="l" defTabSz="711200">
            <a:lnSpc>
              <a:spcPct val="90000"/>
            </a:lnSpc>
            <a:spcBef>
              <a:spcPct val="0"/>
            </a:spcBef>
            <a:spcAft>
              <a:spcPct val="15000"/>
            </a:spcAft>
            <a:buChar char="•"/>
          </a:pPr>
          <a:r>
            <a:rPr lang="es-CL" sz="1600" kern="1200" dirty="0"/>
            <a:t>O.L básica</a:t>
          </a:r>
        </a:p>
        <a:p>
          <a:pPr marL="171450" lvl="1" indent="-171450" algn="l" defTabSz="711200">
            <a:lnSpc>
              <a:spcPct val="90000"/>
            </a:lnSpc>
            <a:spcBef>
              <a:spcPct val="0"/>
            </a:spcBef>
            <a:spcAft>
              <a:spcPct val="15000"/>
            </a:spcAft>
            <a:buChar char="•"/>
          </a:pPr>
          <a:r>
            <a:rPr lang="es-CL" sz="1600" kern="1200" dirty="0"/>
            <a:t>O.L avanzada</a:t>
          </a:r>
        </a:p>
        <a:p>
          <a:pPr marL="171450" lvl="1" indent="-171450" algn="l" defTabSz="711200">
            <a:lnSpc>
              <a:spcPct val="90000"/>
            </a:lnSpc>
            <a:spcBef>
              <a:spcPct val="0"/>
            </a:spcBef>
            <a:spcAft>
              <a:spcPct val="15000"/>
            </a:spcAft>
            <a:buChar char="•"/>
          </a:pPr>
          <a:r>
            <a:rPr lang="es-CL" sz="1600" kern="1200" dirty="0"/>
            <a:t>Taller de Apresto laboral</a:t>
          </a:r>
        </a:p>
        <a:p>
          <a:pPr marL="171450" lvl="1" indent="-171450" algn="l" defTabSz="711200">
            <a:lnSpc>
              <a:spcPct val="90000"/>
            </a:lnSpc>
            <a:spcBef>
              <a:spcPct val="0"/>
            </a:spcBef>
            <a:spcAft>
              <a:spcPct val="15000"/>
            </a:spcAft>
            <a:buChar char="•"/>
          </a:pPr>
          <a:r>
            <a:rPr lang="es-CL" sz="1600" kern="1200" dirty="0"/>
            <a:t>Evaluación funcional*</a:t>
          </a:r>
        </a:p>
        <a:p>
          <a:pPr marL="171450" lvl="1" indent="-171450" algn="l" defTabSz="711200">
            <a:lnSpc>
              <a:spcPct val="90000"/>
            </a:lnSpc>
            <a:spcBef>
              <a:spcPct val="0"/>
            </a:spcBef>
            <a:spcAft>
              <a:spcPct val="15000"/>
            </a:spcAft>
            <a:buChar char="•"/>
          </a:pPr>
          <a:r>
            <a:rPr lang="es-CL" sz="1600" kern="1200" dirty="0"/>
            <a:t>Postulación a ofertas de trabajo</a:t>
          </a:r>
        </a:p>
        <a:p>
          <a:pPr marL="171450" lvl="1" indent="-171450" algn="l" defTabSz="711200">
            <a:lnSpc>
              <a:spcPct val="90000"/>
            </a:lnSpc>
            <a:spcBef>
              <a:spcPct val="0"/>
            </a:spcBef>
            <a:spcAft>
              <a:spcPct val="15000"/>
            </a:spcAft>
            <a:buChar char="•"/>
          </a:pPr>
          <a:r>
            <a:rPr lang="es-CL" sz="1600" kern="1200" dirty="0"/>
            <a:t>Colocación</a:t>
          </a:r>
        </a:p>
      </dsp:txBody>
      <dsp:txXfrm rot="-5400000">
        <a:off x="3200503" y="200195"/>
        <a:ext cx="5600277" cy="1654516"/>
      </dsp:txXfrm>
    </dsp:sp>
    <dsp:sp modelId="{FF2D9986-3B91-4D2D-B1FE-D82A140686AA}">
      <dsp:nvSpPr>
        <dsp:cNvPr id="0" name=""/>
        <dsp:cNvSpPr/>
      </dsp:nvSpPr>
      <dsp:spPr>
        <a:xfrm>
          <a:off x="0" y="51"/>
          <a:ext cx="3200502" cy="2054804"/>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Personas</a:t>
          </a:r>
        </a:p>
      </dsp:txBody>
      <dsp:txXfrm>
        <a:off x="100307" y="100358"/>
        <a:ext cx="2999888" cy="1854190"/>
      </dsp:txXfrm>
    </dsp:sp>
    <dsp:sp modelId="{7412F344-CFEB-4255-A6DC-17D671953DFF}">
      <dsp:nvSpPr>
        <dsp:cNvPr id="0" name=""/>
        <dsp:cNvSpPr/>
      </dsp:nvSpPr>
      <dsp:spPr>
        <a:xfrm rot="5400000">
          <a:off x="5053925" y="340107"/>
          <a:ext cx="1982935" cy="5689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Contacto con empresas</a:t>
          </a:r>
        </a:p>
        <a:p>
          <a:pPr marL="171450" lvl="1" indent="-171450" algn="l" defTabSz="711200">
            <a:lnSpc>
              <a:spcPct val="90000"/>
            </a:lnSpc>
            <a:spcBef>
              <a:spcPct val="0"/>
            </a:spcBef>
            <a:spcAft>
              <a:spcPct val="15000"/>
            </a:spcAft>
            <a:buChar char="•"/>
          </a:pPr>
          <a:r>
            <a:rPr lang="es-CL" sz="1600" kern="1200" dirty="0"/>
            <a:t>Análisis de puesto de trabajo*</a:t>
          </a:r>
        </a:p>
        <a:p>
          <a:pPr marL="171450" lvl="1" indent="-171450" algn="l" defTabSz="711200">
            <a:lnSpc>
              <a:spcPct val="90000"/>
            </a:lnSpc>
            <a:spcBef>
              <a:spcPct val="0"/>
            </a:spcBef>
            <a:spcAft>
              <a:spcPct val="15000"/>
            </a:spcAft>
            <a:buChar char="•"/>
          </a:pPr>
          <a:r>
            <a:rPr lang="es-CL" sz="1600" kern="1200" dirty="0"/>
            <a:t>Levantamiento de ofertas laborales</a:t>
          </a:r>
        </a:p>
        <a:p>
          <a:pPr marL="171450" lvl="1" indent="-171450" algn="l" defTabSz="711200">
            <a:lnSpc>
              <a:spcPct val="90000"/>
            </a:lnSpc>
            <a:spcBef>
              <a:spcPct val="0"/>
            </a:spcBef>
            <a:spcAft>
              <a:spcPct val="15000"/>
            </a:spcAft>
            <a:buChar char="•"/>
          </a:pPr>
          <a:r>
            <a:rPr lang="es-CL" sz="1600" kern="1200" dirty="0"/>
            <a:t>Encuentros con empresas</a:t>
          </a:r>
        </a:p>
        <a:p>
          <a:pPr marL="171450" lvl="1" indent="-171450" algn="l" defTabSz="711200">
            <a:lnSpc>
              <a:spcPct val="90000"/>
            </a:lnSpc>
            <a:spcBef>
              <a:spcPct val="0"/>
            </a:spcBef>
            <a:spcAft>
              <a:spcPct val="15000"/>
            </a:spcAft>
            <a:buChar char="•"/>
          </a:pPr>
          <a:r>
            <a:rPr lang="es-CL" sz="1600" kern="1200" dirty="0"/>
            <a:t>Seguimiento</a:t>
          </a:r>
        </a:p>
      </dsp:txBody>
      <dsp:txXfrm rot="-5400000">
        <a:off x="3200502" y="2290330"/>
        <a:ext cx="5592983" cy="1789337"/>
      </dsp:txXfrm>
    </dsp:sp>
    <dsp:sp modelId="{6A60C987-303C-4EC2-BBD6-66877340CAAB}">
      <dsp:nvSpPr>
        <dsp:cNvPr id="0" name=""/>
        <dsp:cNvSpPr/>
      </dsp:nvSpPr>
      <dsp:spPr>
        <a:xfrm>
          <a:off x="0" y="2157596"/>
          <a:ext cx="3200502" cy="2054804"/>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Empresas</a:t>
          </a:r>
        </a:p>
      </dsp:txBody>
      <dsp:txXfrm>
        <a:off x="100307" y="2257903"/>
        <a:ext cx="2999888" cy="18541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38696-9410-4D69-A72D-CFB9C71EC818}" type="datetimeFigureOut">
              <a:rPr lang="es-CL" smtClean="0"/>
              <a:t>15-11-2021</a:t>
            </a:fld>
            <a:endParaRPr lang="es-CL"/>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DA39E-34F5-4EB3-B95C-93A3B5D86B2E}" type="slidenum">
              <a:rPr lang="es-CL" smtClean="0"/>
              <a:t>‹Nº›</a:t>
            </a:fld>
            <a:endParaRPr lang="es-CL"/>
          </a:p>
        </p:txBody>
      </p:sp>
    </p:spTree>
    <p:extLst>
      <p:ext uri="{BB962C8B-B14F-4D97-AF65-F5344CB8AC3E}">
        <p14:creationId xmlns:p14="http://schemas.microsoft.com/office/powerpoint/2010/main" val="243698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1</a:t>
            </a:fld>
            <a:endParaRPr lang="es-CL"/>
          </a:p>
        </p:txBody>
      </p:sp>
    </p:spTree>
    <p:extLst>
      <p:ext uri="{BB962C8B-B14F-4D97-AF65-F5344CB8AC3E}">
        <p14:creationId xmlns:p14="http://schemas.microsoft.com/office/powerpoint/2010/main" val="65085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2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94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75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DBDA39E-34F5-4EB3-B95C-93A3B5D86B2E}" type="slidenum">
              <a:rPr lang="es-CL" smtClean="0"/>
              <a:t>21</a:t>
            </a:fld>
            <a:endParaRPr lang="es-CL"/>
          </a:p>
        </p:txBody>
      </p:sp>
    </p:spTree>
    <p:extLst>
      <p:ext uri="{BB962C8B-B14F-4D97-AF65-F5344CB8AC3E}">
        <p14:creationId xmlns:p14="http://schemas.microsoft.com/office/powerpoint/2010/main" val="92911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89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13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69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93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04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30"/>
            <a:ext cx="10361851"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4069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74023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43"/>
            <a:ext cx="2742843"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522" y="274643"/>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41577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3794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0" y="4406905"/>
            <a:ext cx="10361851"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2960"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6605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522" y="1600205"/>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6793" y="1600205"/>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63733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45061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313738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280888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113" y="273055"/>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301076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9E426E-79C9-4C88-8BB1-4DEC571E331D}" type="datetimeFigureOut">
              <a:rPr lang="es-CL" smtClean="0"/>
              <a:t>15-11-2021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B774BD5-47D8-4B46-B8F9-6071680276EB}" type="slidenum">
              <a:rPr lang="es-CL" smtClean="0"/>
              <a:t>‹Nº›</a:t>
            </a:fld>
            <a:endParaRPr lang="es-CL"/>
          </a:p>
        </p:txBody>
      </p:sp>
    </p:spTree>
    <p:extLst>
      <p:ext uri="{BB962C8B-B14F-4D97-AF65-F5344CB8AC3E}">
        <p14:creationId xmlns:p14="http://schemas.microsoft.com/office/powerpoint/2010/main" val="152180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521" y="1600205"/>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521" y="6356355"/>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E426E-79C9-4C88-8BB1-4DEC571E331D}" type="datetimeFigureOut">
              <a:rPr lang="es-CL" smtClean="0"/>
              <a:t>15-11-2021</a:t>
            </a:fld>
            <a:endParaRPr lang="es-CL"/>
          </a:p>
        </p:txBody>
      </p:sp>
      <p:sp>
        <p:nvSpPr>
          <p:cNvPr id="5" name="4 Marcador de pie de página"/>
          <p:cNvSpPr>
            <a:spLocks noGrp="1"/>
          </p:cNvSpPr>
          <p:nvPr>
            <p:ph type="ftr" sz="quarter" idx="3"/>
          </p:nvPr>
        </p:nvSpPr>
        <p:spPr>
          <a:xfrm>
            <a:off x="4165058" y="6356355"/>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6463" y="6356355"/>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74BD5-47D8-4B46-B8F9-6071680276EB}" type="slidenum">
              <a:rPr lang="es-CL" smtClean="0"/>
              <a:t>‹Nº›</a:t>
            </a:fld>
            <a:endParaRPr lang="es-CL"/>
          </a:p>
        </p:txBody>
      </p:sp>
    </p:spTree>
    <p:extLst>
      <p:ext uri="{BB962C8B-B14F-4D97-AF65-F5344CB8AC3E}">
        <p14:creationId xmlns:p14="http://schemas.microsoft.com/office/powerpoint/2010/main" val="344738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5F1072-7CF6-1849-B4E5-3A06D2DB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03"/>
            <a:ext cx="12190413" cy="6863203"/>
          </a:xfrm>
          <a:prstGeom prst="rect">
            <a:avLst/>
          </a:prstGeom>
        </p:spPr>
      </p:pic>
      <p:sp>
        <p:nvSpPr>
          <p:cNvPr id="5" name="CuadroTexto 4">
            <a:extLst>
              <a:ext uri="{FF2B5EF4-FFF2-40B4-BE49-F238E27FC236}">
                <a16:creationId xmlns:a16="http://schemas.microsoft.com/office/drawing/2014/main" id="{22CA9DE7-7E61-104C-ADF0-0905739A871C}"/>
              </a:ext>
            </a:extLst>
          </p:cNvPr>
          <p:cNvSpPr txBox="1"/>
          <p:nvPr/>
        </p:nvSpPr>
        <p:spPr>
          <a:xfrm>
            <a:off x="334566" y="2409825"/>
            <a:ext cx="8792104" cy="1402880"/>
          </a:xfrm>
          <a:prstGeom prst="rect">
            <a:avLst/>
          </a:prstGeom>
          <a:noFill/>
        </p:spPr>
        <p:txBody>
          <a:bodyPr wrap="square" lIns="0" rIns="72000" bIns="36000" rtlCol="0">
            <a:spAutoFit/>
          </a:bodyPr>
          <a:lstStyle/>
          <a:p>
            <a:pPr>
              <a:lnSpc>
                <a:spcPct val="70000"/>
              </a:lnSpc>
            </a:pPr>
            <a:endParaRPr lang="es-CL" sz="4000" b="1" dirty="0">
              <a:solidFill>
                <a:schemeClr val="bg1"/>
              </a:solidFill>
              <a:latin typeface="+mj-lt"/>
            </a:endParaRPr>
          </a:p>
          <a:p>
            <a:pPr>
              <a:lnSpc>
                <a:spcPct val="70000"/>
              </a:lnSpc>
            </a:pPr>
            <a:r>
              <a:rPr lang="es-CL" sz="4000" b="1" dirty="0">
                <a:solidFill>
                  <a:schemeClr val="bg1"/>
                </a:solidFill>
                <a:latin typeface="+mj-lt"/>
              </a:rPr>
              <a:t>Plataforma Laboral SENCE</a:t>
            </a:r>
          </a:p>
          <a:p>
            <a:pPr>
              <a:lnSpc>
                <a:spcPct val="70000"/>
              </a:lnSpc>
            </a:pPr>
            <a:r>
              <a:rPr lang="es-CL" sz="4000" b="1" dirty="0">
                <a:solidFill>
                  <a:schemeClr val="bg1"/>
                </a:solidFill>
                <a:latin typeface="+mj-lt"/>
              </a:rPr>
              <a:t>   Región de Antofagasta </a:t>
            </a:r>
          </a:p>
        </p:txBody>
      </p:sp>
      <p:pic>
        <p:nvPicPr>
          <p:cNvPr id="14" name="Imagen 13">
            <a:extLst>
              <a:ext uri="{FF2B5EF4-FFF2-40B4-BE49-F238E27FC236}">
                <a16:creationId xmlns:a16="http://schemas.microsoft.com/office/drawing/2014/main" id="{26A1971C-4753-344D-B8C2-1B5FC0F38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679" y="5373216"/>
            <a:ext cx="2845175" cy="1301640"/>
          </a:xfrm>
          <a:prstGeom prst="rect">
            <a:avLst/>
          </a:prstGeom>
        </p:spPr>
      </p:pic>
      <p:cxnSp>
        <p:nvCxnSpPr>
          <p:cNvPr id="7" name="Conector recto 6">
            <a:extLst>
              <a:ext uri="{FF2B5EF4-FFF2-40B4-BE49-F238E27FC236}">
                <a16:creationId xmlns:a16="http://schemas.microsoft.com/office/drawing/2014/main" id="{FB7BD4A1-2650-6842-A45D-219ABB93FFA8}"/>
              </a:ext>
            </a:extLst>
          </p:cNvPr>
          <p:cNvCxnSpPr>
            <a:cxnSpLocks/>
          </p:cNvCxnSpPr>
          <p:nvPr/>
        </p:nvCxnSpPr>
        <p:spPr>
          <a:xfrm>
            <a:off x="406574" y="3792581"/>
            <a:ext cx="10801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D4A94C40-B77E-454A-B7FE-075AE08021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r="40475"/>
          <a:stretch/>
        </p:blipFill>
        <p:spPr>
          <a:xfrm>
            <a:off x="8039422" y="5489221"/>
            <a:ext cx="1108893" cy="953280"/>
          </a:xfrm>
          <a:prstGeom prst="rect">
            <a:avLst/>
          </a:prstGeom>
        </p:spPr>
      </p:pic>
      <p:pic>
        <p:nvPicPr>
          <p:cNvPr id="22" name="Imagen 21" descr="Imagen que contiene reloj, medidor&#10;&#10;Descripción generada automáticamente">
            <a:extLst>
              <a:ext uri="{FF2B5EF4-FFF2-40B4-BE49-F238E27FC236}">
                <a16:creationId xmlns:a16="http://schemas.microsoft.com/office/drawing/2014/main" id="{557C74CB-58D5-0A47-BD28-B454256BE7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Tree>
    <p:extLst>
      <p:ext uri="{BB962C8B-B14F-4D97-AF65-F5344CB8AC3E}">
        <p14:creationId xmlns:p14="http://schemas.microsoft.com/office/powerpoint/2010/main" val="6612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46B75E4-7E0B-4D6D-987E-A391B21F46F6}"/>
              </a:ext>
            </a:extLst>
          </p:cNvPr>
          <p:cNvPicPr>
            <a:picLocks noChangeAspect="1"/>
          </p:cNvPicPr>
          <p:nvPr/>
        </p:nvPicPr>
        <p:blipFill>
          <a:blip r:embed="rId3"/>
          <a:stretch>
            <a:fillRect/>
          </a:stretch>
        </p:blipFill>
        <p:spPr>
          <a:xfrm>
            <a:off x="1705687" y="1234240"/>
            <a:ext cx="9234262" cy="4617131"/>
          </a:xfrm>
          <a:prstGeom prst="rect">
            <a:avLst/>
          </a:prstGeom>
        </p:spPr>
      </p:pic>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7" name="CuadroTexto 6">
            <a:extLst>
              <a:ext uri="{FF2B5EF4-FFF2-40B4-BE49-F238E27FC236}">
                <a16:creationId xmlns:a16="http://schemas.microsoft.com/office/drawing/2014/main" id="{43675312-92F0-4351-8BE6-62AD238D68CA}"/>
              </a:ext>
            </a:extLst>
          </p:cNvPr>
          <p:cNvSpPr txBox="1"/>
          <p:nvPr/>
        </p:nvSpPr>
        <p:spPr>
          <a:xfrm>
            <a:off x="1571384" y="1484784"/>
            <a:ext cx="9073008" cy="584775"/>
          </a:xfrm>
          <a:prstGeom prst="rect">
            <a:avLst/>
          </a:prstGeom>
          <a:noFill/>
        </p:spPr>
        <p:txBody>
          <a:bodyPr wrap="square" rtlCol="0">
            <a:spAutoFit/>
          </a:bodyPr>
          <a:lstStyle/>
          <a:p>
            <a:pPr algn="ctr"/>
            <a:r>
              <a:rPr lang="es-CL" sz="3200" b="1" dirty="0">
                <a:solidFill>
                  <a:schemeClr val="bg1"/>
                </a:solidFill>
              </a:rPr>
              <a:t>Licitación : Equipo de RRHH Plataformas</a:t>
            </a:r>
          </a:p>
        </p:txBody>
      </p:sp>
    </p:spTree>
    <p:extLst>
      <p:ext uri="{BB962C8B-B14F-4D97-AF65-F5344CB8AC3E}">
        <p14:creationId xmlns:p14="http://schemas.microsoft.com/office/powerpoint/2010/main" val="244152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graphicFrame>
        <p:nvGraphicFramePr>
          <p:cNvPr id="4" name="3 Tabla"/>
          <p:cNvGraphicFramePr>
            <a:graphicFrameLocks noGrp="1"/>
          </p:cNvGraphicFramePr>
          <p:nvPr/>
        </p:nvGraphicFramePr>
        <p:xfrm>
          <a:off x="1198662" y="1988840"/>
          <a:ext cx="9169105" cy="3611474"/>
        </p:xfrm>
        <a:graphic>
          <a:graphicData uri="http://schemas.openxmlformats.org/drawingml/2006/table">
            <a:tbl>
              <a:tblPr firstRow="1" firstCol="1" bandRow="1">
                <a:tableStyleId>{21E4AEA4-8DFA-4A89-87EB-49C32662AFE0}</a:tableStyleId>
              </a:tblPr>
              <a:tblGrid>
                <a:gridCol w="3054258">
                  <a:extLst>
                    <a:ext uri="{9D8B030D-6E8A-4147-A177-3AD203B41FA5}">
                      <a16:colId xmlns:a16="http://schemas.microsoft.com/office/drawing/2014/main" val="20000"/>
                    </a:ext>
                  </a:extLst>
                </a:gridCol>
                <a:gridCol w="3047925">
                  <a:extLst>
                    <a:ext uri="{9D8B030D-6E8A-4147-A177-3AD203B41FA5}">
                      <a16:colId xmlns:a16="http://schemas.microsoft.com/office/drawing/2014/main" val="20001"/>
                    </a:ext>
                  </a:extLst>
                </a:gridCol>
                <a:gridCol w="3066922">
                  <a:extLst>
                    <a:ext uri="{9D8B030D-6E8A-4147-A177-3AD203B41FA5}">
                      <a16:colId xmlns:a16="http://schemas.microsoft.com/office/drawing/2014/main" val="20002"/>
                    </a:ext>
                  </a:extLst>
                </a:gridCol>
              </a:tblGrid>
              <a:tr h="596257">
                <a:tc>
                  <a:txBody>
                    <a:bodyPr/>
                    <a:lstStyle/>
                    <a:p>
                      <a:pPr algn="just">
                        <a:lnSpc>
                          <a:spcPct val="107000"/>
                        </a:lnSpc>
                        <a:spcAft>
                          <a:spcPts val="0"/>
                        </a:spcAft>
                      </a:pPr>
                      <a:r>
                        <a:rPr lang="es-MX" sz="1800" dirty="0">
                          <a:effectLst/>
                        </a:rPr>
                        <a:t> </a:t>
                      </a:r>
                      <a:endParaRPr lang="es-CL"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800">
                          <a:effectLst/>
                        </a:rPr>
                        <a:t>Plataforma Laboral Antofagasta</a:t>
                      </a:r>
                      <a:endParaRPr lang="es-CL"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800" dirty="0">
                          <a:effectLst/>
                        </a:rPr>
                        <a:t>Plataforma Laboral Región Metropolitana</a:t>
                      </a:r>
                      <a:endParaRPr lang="es-CL"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695017">
                <a:tc>
                  <a:txBody>
                    <a:bodyPr/>
                    <a:lstStyle/>
                    <a:p>
                      <a:pPr algn="ctr">
                        <a:lnSpc>
                          <a:spcPct val="107000"/>
                        </a:lnSpc>
                        <a:spcAft>
                          <a:spcPts val="0"/>
                        </a:spcAft>
                      </a:pPr>
                      <a:r>
                        <a:rPr lang="es-MX" sz="1800" dirty="0">
                          <a:effectLst/>
                        </a:rPr>
                        <a:t> Encargado/a de proyecto</a:t>
                      </a:r>
                      <a:endParaRPr lang="es-CL" sz="1800" dirty="0">
                        <a:effectLst/>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1</a:t>
                      </a:r>
                      <a:endParaRPr lang="es-CL" sz="18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1</a:t>
                      </a:r>
                      <a:endParaRPr lang="es-CL"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695017">
                <a:tc>
                  <a:txBody>
                    <a:bodyPr/>
                    <a:lstStyle/>
                    <a:p>
                      <a:pPr algn="ctr">
                        <a:lnSpc>
                          <a:spcPct val="107000"/>
                        </a:lnSpc>
                        <a:spcAft>
                          <a:spcPts val="0"/>
                        </a:spcAft>
                      </a:pPr>
                      <a:r>
                        <a:rPr lang="es-MX" sz="1800" dirty="0">
                          <a:effectLst/>
                        </a:rPr>
                        <a:t> Orientador/a Laboral</a:t>
                      </a:r>
                      <a:endParaRPr lang="es-CL" sz="1800" dirty="0">
                        <a:effectLst/>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2</a:t>
                      </a:r>
                      <a:endParaRPr lang="es-CL" sz="18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1</a:t>
                      </a:r>
                      <a:endParaRPr lang="es-CL"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695017">
                <a:tc>
                  <a:txBody>
                    <a:bodyPr/>
                    <a:lstStyle/>
                    <a:p>
                      <a:pPr algn="ctr">
                        <a:lnSpc>
                          <a:spcPct val="107000"/>
                        </a:lnSpc>
                        <a:spcAft>
                          <a:spcPts val="0"/>
                        </a:spcAft>
                      </a:pPr>
                      <a:r>
                        <a:rPr lang="es-MX" sz="1800" dirty="0">
                          <a:effectLst/>
                        </a:rPr>
                        <a:t> Ejecutivo/a Empresa</a:t>
                      </a:r>
                      <a:endParaRPr lang="es-CL" sz="1800" dirty="0">
                        <a:effectLst/>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2</a:t>
                      </a:r>
                      <a:endParaRPr lang="es-CL" sz="18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2</a:t>
                      </a:r>
                      <a:endParaRPr lang="es-CL"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930166">
                <a:tc>
                  <a:txBody>
                    <a:bodyPr/>
                    <a:lstStyle/>
                    <a:p>
                      <a:pPr algn="ctr">
                        <a:lnSpc>
                          <a:spcPct val="107000"/>
                        </a:lnSpc>
                        <a:spcAft>
                          <a:spcPts val="0"/>
                        </a:spcAft>
                      </a:pPr>
                      <a:r>
                        <a:rPr lang="es-MX" sz="1800" dirty="0">
                          <a:effectLst/>
                        </a:rPr>
                        <a:t> Profesional de Inclusión Laboral</a:t>
                      </a:r>
                      <a:endParaRPr lang="es-CL" sz="1800" dirty="0">
                        <a:effectLst/>
                      </a:endParaRPr>
                    </a:p>
                  </a:txBody>
                  <a:tcPr marL="68580" marR="68580" marT="0" marB="0" anchor="ctr"/>
                </a:tc>
                <a:tc>
                  <a:txBody>
                    <a:bodyPr/>
                    <a:lstStyle/>
                    <a:p>
                      <a:pPr algn="ctr">
                        <a:lnSpc>
                          <a:spcPct val="107000"/>
                        </a:lnSpc>
                        <a:spcAft>
                          <a:spcPts val="0"/>
                        </a:spcAft>
                      </a:pPr>
                      <a:r>
                        <a:rPr lang="es-MX" sz="1800">
                          <a:effectLst/>
                        </a:rPr>
                        <a:t> </a:t>
                      </a:r>
                      <a:endParaRPr lang="es-CL"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800" dirty="0">
                          <a:effectLst/>
                          <a:latin typeface="Calibri"/>
                          <a:ea typeface="Calibri"/>
                          <a:cs typeface="Times New Roman"/>
                        </a:rPr>
                        <a:t>1</a:t>
                      </a:r>
                      <a:endParaRPr lang="es-CL"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5 CuadroTexto"/>
          <p:cNvSpPr txBox="1"/>
          <p:nvPr/>
        </p:nvSpPr>
        <p:spPr>
          <a:xfrm>
            <a:off x="1198662" y="1396904"/>
            <a:ext cx="4788718" cy="369332"/>
          </a:xfrm>
          <a:prstGeom prst="rect">
            <a:avLst/>
          </a:prstGeom>
          <a:noFill/>
        </p:spPr>
        <p:txBody>
          <a:bodyPr wrap="square" rtlCol="0">
            <a:spAutoFit/>
          </a:bodyPr>
          <a:lstStyle/>
          <a:p>
            <a:r>
              <a:rPr lang="es-CL" b="1" dirty="0"/>
              <a:t>Resumen de profesionales en las Plataformas:</a:t>
            </a:r>
          </a:p>
        </p:txBody>
      </p:sp>
    </p:spTree>
    <p:extLst>
      <p:ext uri="{BB962C8B-B14F-4D97-AF65-F5344CB8AC3E}">
        <p14:creationId xmlns:p14="http://schemas.microsoft.com/office/powerpoint/2010/main" val="19452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38622" y="1188115"/>
            <a:ext cx="4788718" cy="646331"/>
          </a:xfrm>
          <a:prstGeom prst="rect">
            <a:avLst/>
          </a:prstGeom>
          <a:noFill/>
        </p:spPr>
        <p:txBody>
          <a:bodyPr wrap="square" rtlCol="0">
            <a:spAutoFit/>
          </a:bodyPr>
          <a:lstStyle/>
          <a:p>
            <a:r>
              <a:rPr lang="es-CL" b="1" dirty="0"/>
              <a:t>Encargado de proyecto:</a:t>
            </a:r>
          </a:p>
          <a:p>
            <a:endParaRPr lang="es-CL" b="1" dirty="0"/>
          </a:p>
        </p:txBody>
      </p:sp>
      <p:sp>
        <p:nvSpPr>
          <p:cNvPr id="7" name="6 Rectángulo"/>
          <p:cNvSpPr/>
          <p:nvPr/>
        </p:nvSpPr>
        <p:spPr>
          <a:xfrm>
            <a:off x="838622" y="1716948"/>
            <a:ext cx="8970867" cy="4539704"/>
          </a:xfrm>
          <a:prstGeom prst="rect">
            <a:avLst/>
          </a:prstGeom>
        </p:spPr>
        <p:txBody>
          <a:bodyPr wrap="square">
            <a:spAutoFit/>
          </a:bodyPr>
          <a:lstStyle/>
          <a:p>
            <a:pPr marL="285750" lvl="0" indent="-285750" algn="just">
              <a:buFontTx/>
              <a:buChar char="-"/>
            </a:pPr>
            <a:r>
              <a:rPr lang="es-CL" sz="1700" dirty="0"/>
              <a:t>Planificar, organizar, analizar y monitorear el funcionamiento del Dispositivo de Intermediación Laboral a cargo.</a:t>
            </a:r>
          </a:p>
          <a:p>
            <a:pPr marL="285750" lvl="0" indent="-285750" algn="just">
              <a:buFontTx/>
              <a:buChar char="-"/>
            </a:pPr>
            <a:endParaRPr lang="es-CL" sz="1700" dirty="0"/>
          </a:p>
          <a:p>
            <a:pPr marL="285750" lvl="0" indent="-285750" algn="just">
              <a:buFontTx/>
              <a:buChar char="-"/>
            </a:pPr>
            <a:r>
              <a:rPr lang="es-CL" sz="1700" dirty="0"/>
              <a:t>Coordinar y supervisar al equipo de trabajo con la lógica de cumplir los procesos asociados a la atención de personas en búsqueda de empleo y empresas.</a:t>
            </a:r>
          </a:p>
          <a:p>
            <a:pPr marL="285750" lvl="0" indent="-285750" algn="just">
              <a:buFontTx/>
              <a:buChar char="-"/>
            </a:pPr>
            <a:endParaRPr lang="es-CL" sz="1700" dirty="0"/>
          </a:p>
          <a:p>
            <a:pPr marL="285750" lvl="0" indent="-285750" algn="just">
              <a:buFontTx/>
              <a:buChar char="-"/>
            </a:pPr>
            <a:r>
              <a:rPr lang="es-CL" sz="1700" dirty="0"/>
              <a:t>Promover el mejoramiento continuo de la gestión del Dispositivo de Intermediación Laboral, a través del cumplimiento de metas y de los estándares de calidad esperados.</a:t>
            </a:r>
          </a:p>
          <a:p>
            <a:pPr lvl="0" algn="just"/>
            <a:endParaRPr lang="es-CL" sz="1700" dirty="0"/>
          </a:p>
          <a:p>
            <a:pPr marL="285750" lvl="0" indent="-285750" algn="just">
              <a:buFontTx/>
              <a:buChar char="-"/>
            </a:pPr>
            <a:r>
              <a:rPr lang="es-CL" sz="1700" dirty="0"/>
              <a:t>Cumplir con los lineamientos técnicos que entregue SENCE para cada etapa del proceso de intermediación laboral y monitorear la correcta implementación de la metodología propuesta.</a:t>
            </a:r>
          </a:p>
          <a:p>
            <a:pPr marL="285750" lvl="0" indent="-285750" algn="just">
              <a:buFontTx/>
              <a:buChar char="-"/>
            </a:pPr>
            <a:endParaRPr lang="es-CL" sz="1700" dirty="0"/>
          </a:p>
          <a:p>
            <a:pPr marL="285750" lvl="0" indent="-285750" algn="just">
              <a:buFontTx/>
              <a:buChar char="-"/>
            </a:pPr>
            <a:r>
              <a:rPr lang="es-CL" sz="1700" dirty="0"/>
              <a:t>Actuar como contraparte general de los servicios contratados frente al SENCE.</a:t>
            </a:r>
          </a:p>
          <a:p>
            <a:pPr marL="285750" lvl="0" indent="-285750" algn="just">
              <a:buFontTx/>
              <a:buChar char="-"/>
            </a:pPr>
            <a:endParaRPr lang="es-CL" sz="1700" dirty="0"/>
          </a:p>
          <a:p>
            <a:pPr marL="285750" lvl="0" indent="-285750" algn="just">
              <a:buFontTx/>
              <a:buChar char="-"/>
            </a:pPr>
            <a:r>
              <a:rPr lang="es-CL" sz="1700" dirty="0"/>
              <a:t>Trabajar articuladamente con la contraparte asignada.</a:t>
            </a:r>
          </a:p>
          <a:p>
            <a:pPr marL="285750" lvl="0" indent="-285750" algn="just">
              <a:buFontTx/>
              <a:buChar char="-"/>
            </a:pPr>
            <a:endParaRPr lang="es-CL" sz="1700" dirty="0"/>
          </a:p>
          <a:p>
            <a:pPr lvl="0" algn="ctr"/>
            <a:r>
              <a:rPr lang="es-CL" sz="1700" b="1" dirty="0"/>
              <a:t>SUPERVISOON DIRECTA DIRECTORA REGIONAL SENCE ANTOFAGASTA</a:t>
            </a:r>
          </a:p>
        </p:txBody>
      </p:sp>
      <p:pic>
        <p:nvPicPr>
          <p:cNvPr id="6146" name="Picture 2" descr="Coordinación - Iconos gratis de usuar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1912" y="2607391"/>
            <a:ext cx="1851528" cy="185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38622" y="1188115"/>
            <a:ext cx="4788718" cy="646331"/>
          </a:xfrm>
          <a:prstGeom prst="rect">
            <a:avLst/>
          </a:prstGeom>
          <a:noFill/>
        </p:spPr>
        <p:txBody>
          <a:bodyPr wrap="square" rtlCol="0">
            <a:spAutoFit/>
          </a:bodyPr>
          <a:lstStyle/>
          <a:p>
            <a:r>
              <a:rPr lang="es-CL" b="1" dirty="0"/>
              <a:t>Orientador/a Laboral:</a:t>
            </a:r>
          </a:p>
          <a:p>
            <a:endParaRPr lang="es-CL" b="1" dirty="0"/>
          </a:p>
        </p:txBody>
      </p:sp>
      <p:sp>
        <p:nvSpPr>
          <p:cNvPr id="7" name="6 Rectángulo"/>
          <p:cNvSpPr/>
          <p:nvPr/>
        </p:nvSpPr>
        <p:spPr>
          <a:xfrm>
            <a:off x="911045" y="1959218"/>
            <a:ext cx="8712553" cy="4278094"/>
          </a:xfrm>
          <a:prstGeom prst="rect">
            <a:avLst/>
          </a:prstGeom>
        </p:spPr>
        <p:txBody>
          <a:bodyPr wrap="square">
            <a:spAutoFit/>
          </a:bodyPr>
          <a:lstStyle/>
          <a:p>
            <a:pPr marL="285750" lvl="0" indent="-285750" algn="just">
              <a:buFontTx/>
              <a:buChar char="-"/>
            </a:pPr>
            <a:r>
              <a:rPr lang="es-CL" sz="1700" dirty="0"/>
              <a:t>Realizar orientación laboral avanzada, mediante la elaboración de perfiles, orientación vocacional y/o la profundización de las principales temáticas de empleabilidad (elaboración de currículum vitae acorde al perfil y objetivos del usuario/a, estrategias para la búsqueda activa de empleo y técnicas educativas para afrontar una entrevista laboral) u otra que sea pertinente según cada caso.</a:t>
            </a:r>
          </a:p>
          <a:p>
            <a:pPr marL="285750" lvl="0" indent="-285750" algn="just">
              <a:buFontTx/>
              <a:buChar char="-"/>
            </a:pPr>
            <a:endParaRPr lang="es-CL" sz="1700" dirty="0"/>
          </a:p>
          <a:p>
            <a:pPr marL="285750" lvl="0" indent="-285750" algn="just">
              <a:buFontTx/>
              <a:buChar char="-"/>
            </a:pPr>
            <a:r>
              <a:rPr lang="es-CL" sz="1700" dirty="0"/>
              <a:t>Identificar las principales necesidades de los/las usuarios/as en búsqueda de empleo y su perfil laboral,  para realizar las acciones pertinentes que le permitan a las personas aumentar sus posibilidades de insertarse en el mercado laboral.</a:t>
            </a:r>
          </a:p>
          <a:p>
            <a:pPr marL="285750" lvl="0" indent="-285750" algn="just">
              <a:buFontTx/>
              <a:buChar char="-"/>
            </a:pPr>
            <a:endParaRPr lang="es-CL" sz="1700" dirty="0"/>
          </a:p>
          <a:p>
            <a:pPr marL="285750" lvl="0" indent="-285750" algn="just">
              <a:buFontTx/>
              <a:buChar char="-"/>
            </a:pPr>
            <a:r>
              <a:rPr lang="es-CL" sz="1700" dirty="0"/>
              <a:t>Gestionar de manera empática las emociones de los/las usuarios/as que puedan derivar del proceso de búsqueda de empleo.</a:t>
            </a:r>
          </a:p>
          <a:p>
            <a:pPr marL="285750" lvl="0" indent="-285750" algn="just">
              <a:buFontTx/>
              <a:buChar char="-"/>
            </a:pPr>
            <a:endParaRPr lang="es-CL" sz="1700" dirty="0"/>
          </a:p>
          <a:p>
            <a:pPr marL="285750" lvl="0" indent="-285750" algn="just">
              <a:buFontTx/>
              <a:buChar char="-"/>
            </a:pPr>
            <a:r>
              <a:rPr lang="es-CL" sz="1700" dirty="0"/>
              <a:t>Aplicar instrumentos de evaluación de personalidad, habilidades, intereses, aptitudes y motivaciones, según cada caso.</a:t>
            </a:r>
          </a:p>
          <a:p>
            <a:pPr marL="285750" lvl="0" indent="-285750" algn="just">
              <a:buFontTx/>
              <a:buChar char="-"/>
            </a:pPr>
            <a:endParaRPr lang="es-CL" sz="1700" dirty="0"/>
          </a:p>
        </p:txBody>
      </p:sp>
      <p:pic>
        <p:nvPicPr>
          <p:cNvPr id="1026" name="Picture 2" descr="Icono del cerebro humano Vector Premium | Premium Vector #Freepik #vector # icono | Cerebro ilustracion, Arte cerebro, Pegatinas bonitas"/>
          <p:cNvPicPr>
            <a:picLocks noChangeAspect="1" noChangeArrowheads="1"/>
          </p:cNvPicPr>
          <p:nvPr/>
        </p:nvPicPr>
        <p:blipFill rotWithShape="1">
          <a:blip r:embed="rId5">
            <a:extLst>
              <a:ext uri="{28A0092B-C50C-407E-A947-70E740481C1C}">
                <a14:useLocalDpi xmlns:a14="http://schemas.microsoft.com/office/drawing/2010/main" val="0"/>
              </a:ext>
            </a:extLst>
          </a:blip>
          <a:srcRect l="15520" t="9749" r="12362" b="9773"/>
          <a:stretch/>
        </p:blipFill>
        <p:spPr bwMode="auto">
          <a:xfrm>
            <a:off x="9599773" y="2122908"/>
            <a:ext cx="2566816" cy="286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38622" y="1188115"/>
            <a:ext cx="4788718" cy="646331"/>
          </a:xfrm>
          <a:prstGeom prst="rect">
            <a:avLst/>
          </a:prstGeom>
          <a:noFill/>
        </p:spPr>
        <p:txBody>
          <a:bodyPr wrap="square" rtlCol="0">
            <a:spAutoFit/>
          </a:bodyPr>
          <a:lstStyle/>
          <a:p>
            <a:r>
              <a:rPr lang="es-CL" b="1" dirty="0"/>
              <a:t>Orientador/a Laboral:</a:t>
            </a:r>
          </a:p>
          <a:p>
            <a:endParaRPr lang="es-CL" b="1" dirty="0"/>
          </a:p>
        </p:txBody>
      </p:sp>
      <p:sp>
        <p:nvSpPr>
          <p:cNvPr id="7" name="6 Rectángulo"/>
          <p:cNvSpPr/>
          <p:nvPr/>
        </p:nvSpPr>
        <p:spPr>
          <a:xfrm>
            <a:off x="911045" y="1834366"/>
            <a:ext cx="8784561" cy="3754874"/>
          </a:xfrm>
          <a:prstGeom prst="rect">
            <a:avLst/>
          </a:prstGeom>
        </p:spPr>
        <p:txBody>
          <a:bodyPr wrap="square">
            <a:spAutoFit/>
          </a:bodyPr>
          <a:lstStyle/>
          <a:p>
            <a:pPr marL="285750" lvl="0" indent="-285750" algn="just">
              <a:buFontTx/>
              <a:buChar char="-"/>
            </a:pPr>
            <a:r>
              <a:rPr lang="es-CL" sz="1700" dirty="0"/>
              <a:t>Entregar información respecto a técnicas y herramientas que mejoren la empleabilidad de las personas, utilizando el material de orientación laboral dispuesto por SENCE.</a:t>
            </a:r>
          </a:p>
          <a:p>
            <a:pPr marL="285750" lvl="0" indent="-285750" algn="just">
              <a:buFontTx/>
              <a:buChar char="-"/>
            </a:pPr>
            <a:endParaRPr lang="es-CL" sz="1700" dirty="0"/>
          </a:p>
          <a:p>
            <a:pPr marL="285750" lvl="0" indent="-285750" algn="just">
              <a:buFontTx/>
              <a:buChar char="-"/>
            </a:pPr>
            <a:r>
              <a:rPr lang="es-CL" sz="1700" dirty="0"/>
              <a:t>Derivar a otros dispositivos para resolución de obstaculizadores para el empleo.</a:t>
            </a:r>
          </a:p>
          <a:p>
            <a:pPr marL="285750" lvl="0" indent="-285750" algn="just">
              <a:buFontTx/>
              <a:buChar char="-"/>
            </a:pPr>
            <a:endParaRPr lang="es-CL" sz="1700" dirty="0"/>
          </a:p>
          <a:p>
            <a:pPr marL="285750" lvl="0" indent="-285750" algn="just">
              <a:buFontTx/>
              <a:buChar char="-"/>
            </a:pPr>
            <a:r>
              <a:rPr lang="es-CL" sz="1700" dirty="0"/>
              <a:t>Registrar y analizar información de usuarios en el sistema de gestión de intermediación laboral de la Bolsa Nacional de Empleo (BNE) y postularlos a ofertas de trabajo.</a:t>
            </a:r>
          </a:p>
          <a:p>
            <a:pPr marL="285750" lvl="0" indent="-285750" algn="just">
              <a:buFontTx/>
              <a:buChar char="-"/>
            </a:pPr>
            <a:endParaRPr lang="es-CL" sz="1700" dirty="0"/>
          </a:p>
          <a:p>
            <a:pPr marL="285750" lvl="0" indent="-285750" algn="just">
              <a:buFontTx/>
              <a:buChar char="-"/>
            </a:pPr>
            <a:r>
              <a:rPr lang="es-CL" sz="1700" dirty="0"/>
              <a:t>Realizar talleres de apresto laboral y charlas destinadas a mejorar la empleabilidad, considerando las características del grupo objetivo al momento de planificar dicha actividad. </a:t>
            </a:r>
          </a:p>
          <a:p>
            <a:pPr marL="285750" lvl="0" indent="-285750" algn="just">
              <a:buFontTx/>
              <a:buChar char="-"/>
            </a:pPr>
            <a:endParaRPr lang="es-CL" sz="1700" dirty="0"/>
          </a:p>
          <a:p>
            <a:pPr marL="285750" lvl="0" indent="-285750" algn="just">
              <a:buFontTx/>
              <a:buChar char="-"/>
            </a:pPr>
            <a:r>
              <a:rPr lang="es-CL" sz="1700" dirty="0"/>
              <a:t>Trabajar articuladamente con Ejecutivo/a de Empresas para conocer las necesidades de las empresas en materia de requerimiento de RRHH y realizar vinculaciones pertinentes.</a:t>
            </a:r>
          </a:p>
          <a:p>
            <a:pPr marL="285750" lvl="0" indent="-285750" algn="just">
              <a:buFontTx/>
              <a:buChar char="-"/>
            </a:pPr>
            <a:endParaRPr lang="es-CL" sz="1700" dirty="0"/>
          </a:p>
        </p:txBody>
      </p:sp>
      <p:pic>
        <p:nvPicPr>
          <p:cNvPr id="11" name="Picture 2" descr="Icono del cerebro humano Vector Premium | Premium Vector #Freepik #vector # icono | Cerebro ilustracion, Arte cerebro, Pegatinas bonitas"/>
          <p:cNvPicPr>
            <a:picLocks noChangeAspect="1" noChangeArrowheads="1"/>
          </p:cNvPicPr>
          <p:nvPr/>
        </p:nvPicPr>
        <p:blipFill rotWithShape="1">
          <a:blip r:embed="rId5">
            <a:extLst>
              <a:ext uri="{28A0092B-C50C-407E-A947-70E740481C1C}">
                <a14:useLocalDpi xmlns:a14="http://schemas.microsoft.com/office/drawing/2010/main" val="0"/>
              </a:ext>
            </a:extLst>
          </a:blip>
          <a:srcRect l="15520" t="9749" r="12362" b="9773"/>
          <a:stretch/>
        </p:blipFill>
        <p:spPr bwMode="auto">
          <a:xfrm>
            <a:off x="9599773" y="2122908"/>
            <a:ext cx="2566816" cy="286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2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38622" y="1188115"/>
            <a:ext cx="4788718" cy="646331"/>
          </a:xfrm>
          <a:prstGeom prst="rect">
            <a:avLst/>
          </a:prstGeom>
          <a:noFill/>
        </p:spPr>
        <p:txBody>
          <a:bodyPr wrap="square" rtlCol="0">
            <a:spAutoFit/>
          </a:bodyPr>
          <a:lstStyle/>
          <a:p>
            <a:r>
              <a:rPr lang="es-CL" b="1" dirty="0"/>
              <a:t>Ejecutivo/a de empresa:</a:t>
            </a:r>
          </a:p>
          <a:p>
            <a:endParaRPr lang="es-CL" b="1" dirty="0"/>
          </a:p>
        </p:txBody>
      </p:sp>
      <p:sp>
        <p:nvSpPr>
          <p:cNvPr id="4" name="3 Rectángulo"/>
          <p:cNvSpPr/>
          <p:nvPr/>
        </p:nvSpPr>
        <p:spPr>
          <a:xfrm>
            <a:off x="1055476" y="1556792"/>
            <a:ext cx="8496114" cy="5062924"/>
          </a:xfrm>
          <a:prstGeom prst="rect">
            <a:avLst/>
          </a:prstGeom>
        </p:spPr>
        <p:txBody>
          <a:bodyPr wrap="square">
            <a:spAutoFit/>
          </a:bodyPr>
          <a:lstStyle/>
          <a:p>
            <a:pPr marL="285750" lvl="0" indent="-285750" algn="just">
              <a:buFontTx/>
              <a:buChar char="-"/>
            </a:pPr>
            <a:r>
              <a:rPr lang="es-CL" sz="1700" dirty="0"/>
              <a:t>Generar y mantener vínculos con empresas, con la finalidad de conseguir ofertas de empleo para disponer de vacantes laborales a los/las usuarios/as, ampliando la cobertura de empresas en el territorio.</a:t>
            </a:r>
          </a:p>
          <a:p>
            <a:pPr marL="285750" lvl="0" indent="-285750" algn="just">
              <a:buFontTx/>
              <a:buChar char="-"/>
            </a:pPr>
            <a:endParaRPr lang="es-CL" sz="1700" dirty="0"/>
          </a:p>
          <a:p>
            <a:pPr marL="285750" lvl="0" indent="-285750" algn="just">
              <a:buFontTx/>
              <a:buChar char="-"/>
            </a:pPr>
            <a:r>
              <a:rPr lang="es-CL" sz="1700" dirty="0"/>
              <a:t>Buscar y aumentar las vacantes de empleo para dispositivos Busca Empleo, registrándolas en el portal Bolsa Nacional de Empleo (BNE).</a:t>
            </a:r>
          </a:p>
          <a:p>
            <a:pPr marL="285750" lvl="0" indent="-285750" algn="just">
              <a:buFontTx/>
              <a:buChar char="-"/>
            </a:pPr>
            <a:endParaRPr lang="es-CL" sz="1700" dirty="0"/>
          </a:p>
          <a:p>
            <a:pPr marL="285750" lvl="0" indent="-285750" algn="just">
              <a:buFontTx/>
              <a:buChar char="-"/>
            </a:pPr>
            <a:r>
              <a:rPr lang="es-CL" sz="1700" dirty="0"/>
              <a:t>Asesorar a empresas en materia de empleo y oferta programática SENCE, difundiendo su oferta programática.</a:t>
            </a:r>
          </a:p>
          <a:p>
            <a:pPr marL="285750" lvl="0" indent="-285750" algn="just">
              <a:buFontTx/>
              <a:buChar char="-"/>
            </a:pPr>
            <a:endParaRPr lang="es-CL" sz="1700" dirty="0"/>
          </a:p>
          <a:p>
            <a:pPr marL="285750" lvl="0" indent="-285750" algn="just">
              <a:buFontTx/>
              <a:buChar char="-"/>
            </a:pPr>
            <a:r>
              <a:rPr lang="es-CL" sz="1700" dirty="0"/>
              <a:t>Analizar y/o mapear mercado laboral local, levantando información de los sectores productivos predominantes y sus desafíos en materia de contratación.</a:t>
            </a:r>
          </a:p>
          <a:p>
            <a:pPr marL="285750" lvl="0" indent="-285750" algn="just">
              <a:buFontTx/>
              <a:buChar char="-"/>
            </a:pPr>
            <a:endParaRPr lang="es-CL" sz="1700" dirty="0"/>
          </a:p>
          <a:p>
            <a:pPr marL="285750" lvl="0" indent="-285750" algn="just">
              <a:buFontTx/>
              <a:buChar char="-"/>
            </a:pPr>
            <a:r>
              <a:rPr lang="es-CL" sz="1700" dirty="0"/>
              <a:t>Realizar seguimiento a empresas, vacantes de empleo, derivaciones y colocaciones.</a:t>
            </a:r>
          </a:p>
          <a:p>
            <a:pPr marL="285750" lvl="0" indent="-285750" algn="just">
              <a:buFontTx/>
              <a:buChar char="-"/>
            </a:pPr>
            <a:endParaRPr lang="es-CL" sz="1700" dirty="0"/>
          </a:p>
          <a:p>
            <a:pPr marL="285750" lvl="0" indent="-285750" algn="just">
              <a:buFontTx/>
              <a:buChar char="-"/>
            </a:pPr>
            <a:r>
              <a:rPr lang="es-CL" sz="1700" dirty="0"/>
              <a:t>Registrar y analizar información de usuarios en los sistemas que SENCE determine.</a:t>
            </a:r>
          </a:p>
          <a:p>
            <a:pPr marL="285750" lvl="0" indent="-285750" algn="just">
              <a:buFontTx/>
              <a:buChar char="-"/>
            </a:pPr>
            <a:endParaRPr lang="es-CL" sz="1700" dirty="0"/>
          </a:p>
          <a:p>
            <a:pPr marL="285750" lvl="0" indent="-285750" algn="just">
              <a:buFontTx/>
              <a:buChar char="-"/>
            </a:pPr>
            <a:r>
              <a:rPr lang="es-CL" sz="1700" dirty="0"/>
              <a:t>Trabajar articuladamente con Orientadores/as Laborales para conocer las necesidades de las empresas en materia de requerimiento de RRHH y realizar vinculaciones pertinentes.</a:t>
            </a:r>
          </a:p>
        </p:txBody>
      </p:sp>
      <p:pic>
        <p:nvPicPr>
          <p:cNvPr id="4098" name="Picture 2" descr="OS DEVELO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526" y="2708920"/>
            <a:ext cx="3456384" cy="206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12590" y="1126486"/>
            <a:ext cx="6650768" cy="923330"/>
          </a:xfrm>
          <a:prstGeom prst="rect">
            <a:avLst/>
          </a:prstGeom>
          <a:noFill/>
        </p:spPr>
        <p:txBody>
          <a:bodyPr wrap="square" rtlCol="0">
            <a:spAutoFit/>
          </a:bodyPr>
          <a:lstStyle/>
          <a:p>
            <a:r>
              <a:rPr lang="es-CL" b="1" dirty="0"/>
              <a:t>Contrapartes de SENCE, respecto del Contrato con el Proveedor:</a:t>
            </a:r>
            <a:endParaRPr lang="es-CL" dirty="0"/>
          </a:p>
          <a:p>
            <a:endParaRPr lang="es-CL" b="1" dirty="0"/>
          </a:p>
          <a:p>
            <a:endParaRPr lang="es-CL" b="1" dirty="0"/>
          </a:p>
        </p:txBody>
      </p:sp>
      <p:sp>
        <p:nvSpPr>
          <p:cNvPr id="7" name="6 Rectángulo"/>
          <p:cNvSpPr/>
          <p:nvPr/>
        </p:nvSpPr>
        <p:spPr>
          <a:xfrm>
            <a:off x="766614" y="1556792"/>
            <a:ext cx="9073008" cy="5062924"/>
          </a:xfrm>
          <a:prstGeom prst="rect">
            <a:avLst/>
          </a:prstGeom>
        </p:spPr>
        <p:txBody>
          <a:bodyPr wrap="square">
            <a:spAutoFit/>
          </a:bodyPr>
          <a:lstStyle/>
          <a:p>
            <a:pPr marL="285750" lvl="0" indent="-285750" algn="just">
              <a:buFontTx/>
              <a:buChar char="-"/>
            </a:pPr>
            <a:r>
              <a:rPr lang="es-CL" sz="1700" dirty="0"/>
              <a:t>Supervisar y controlar el desarrollo del trabajo, a través de la Dirección Regional.</a:t>
            </a:r>
          </a:p>
          <a:p>
            <a:pPr marL="285750" lvl="0" indent="-285750" algn="just">
              <a:buFontTx/>
              <a:buChar char="-"/>
            </a:pPr>
            <a:endParaRPr lang="es-CL" sz="1700" dirty="0"/>
          </a:p>
          <a:p>
            <a:pPr marL="285750" lvl="0" indent="-285750" algn="just">
              <a:buFontTx/>
              <a:buChar char="-"/>
            </a:pPr>
            <a:r>
              <a:rPr lang="es-CL" sz="1700" dirty="0"/>
              <a:t>Mantener reuniones periódicas con el/los equipo/s técnicos/s responsables nombrado por el proveedor y con la Dirección Regional a cargo de la ejecución del servicio.</a:t>
            </a:r>
          </a:p>
          <a:p>
            <a:pPr marL="285750" lvl="0" indent="-285750" algn="just">
              <a:buFontTx/>
              <a:buChar char="-"/>
            </a:pPr>
            <a:endParaRPr lang="es-CL" sz="1700" dirty="0"/>
          </a:p>
          <a:p>
            <a:pPr marL="285750" lvl="0" indent="-285750" algn="just">
              <a:buFontTx/>
              <a:buChar char="-"/>
            </a:pPr>
            <a:r>
              <a:rPr lang="es-CL" sz="1700" dirty="0"/>
              <a:t>Autorizar adecuaciones relativas al plan de trabajo, el reemplazo de miembros del equipo de trabajo del proveedor, y en general, atender y resolver situaciones emergentes no consideradas.</a:t>
            </a:r>
          </a:p>
          <a:p>
            <a:pPr marL="285750" lvl="0" indent="-285750" algn="just">
              <a:buFontTx/>
              <a:buChar char="-"/>
            </a:pPr>
            <a:endParaRPr lang="es-CL" sz="1700" dirty="0"/>
          </a:p>
          <a:p>
            <a:pPr marL="285750" lvl="0" indent="-285750" algn="just">
              <a:buFontTx/>
              <a:buChar char="-"/>
            </a:pPr>
            <a:r>
              <a:rPr lang="es-CL" sz="1700" dirty="0"/>
              <a:t>Analizar y aprobar los informes, planteando al proveedor las observaciones y/o recomendaciones que se estimen convenientes en los plazos señalados.</a:t>
            </a:r>
          </a:p>
          <a:p>
            <a:pPr marL="285750" lvl="0" indent="-285750" algn="just">
              <a:buFontTx/>
              <a:buChar char="-"/>
            </a:pPr>
            <a:endParaRPr lang="es-CL" sz="1700" dirty="0"/>
          </a:p>
          <a:p>
            <a:pPr marL="285750" lvl="0" indent="-285750" algn="just">
              <a:buFontTx/>
              <a:buChar char="-"/>
            </a:pPr>
            <a:r>
              <a:rPr lang="es-CL" sz="1700" dirty="0"/>
              <a:t>Autorizar los pagos programados según se haya acordado en el contrato de Prestación de Servicios.</a:t>
            </a:r>
          </a:p>
          <a:p>
            <a:pPr marL="285750" lvl="0" indent="-285750" algn="just">
              <a:buFontTx/>
              <a:buChar char="-"/>
            </a:pPr>
            <a:endParaRPr lang="es-CL" sz="1700" dirty="0"/>
          </a:p>
          <a:p>
            <a:pPr marL="285750" lvl="0" indent="-285750" algn="just">
              <a:buFontTx/>
              <a:buChar char="-"/>
            </a:pPr>
            <a:r>
              <a:rPr lang="es-CL" sz="1700" dirty="0"/>
              <a:t>Solicitar, bajo causa justificada y previo acuerdo con la Dirección Regional, el reemplazo de uno o más miembros del equipo.</a:t>
            </a:r>
          </a:p>
          <a:p>
            <a:pPr marL="285750" lvl="0" indent="-285750" algn="just">
              <a:buFontTx/>
              <a:buChar char="-"/>
            </a:pPr>
            <a:endParaRPr lang="es-CL" sz="1700" dirty="0"/>
          </a:p>
          <a:p>
            <a:pPr marL="285750" lvl="0" indent="-285750" algn="just">
              <a:buFontTx/>
              <a:buChar char="-"/>
            </a:pPr>
            <a:r>
              <a:rPr lang="es-CL" sz="1700" dirty="0"/>
              <a:t>Proponer la aplicación de las sanciones que se estipulen en las presentes bases y en el contrato, en el caso que corresponda.</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957" y="2492896"/>
            <a:ext cx="2569456" cy="201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67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MX" sz="2400" b="1" dirty="0">
                <a:solidFill>
                  <a:schemeClr val="tx2"/>
                </a:solidFill>
              </a:rPr>
              <a:t>5. Perfiles de cargo y roles del personal perteneciente a las Plataformas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6" name="5 CuadroTexto"/>
          <p:cNvSpPr txBox="1"/>
          <p:nvPr/>
        </p:nvSpPr>
        <p:spPr>
          <a:xfrm>
            <a:off x="838622" y="1188115"/>
            <a:ext cx="4788718" cy="646331"/>
          </a:xfrm>
          <a:prstGeom prst="rect">
            <a:avLst/>
          </a:prstGeom>
          <a:noFill/>
        </p:spPr>
        <p:txBody>
          <a:bodyPr wrap="square" rtlCol="0">
            <a:spAutoFit/>
          </a:bodyPr>
          <a:lstStyle/>
          <a:p>
            <a:r>
              <a:rPr lang="es-CL" b="1" dirty="0"/>
              <a:t>Apoyo Profesional de la Dirección Regional:</a:t>
            </a:r>
          </a:p>
          <a:p>
            <a:endParaRPr lang="es-CL" b="1" dirty="0"/>
          </a:p>
        </p:txBody>
      </p:sp>
      <p:sp>
        <p:nvSpPr>
          <p:cNvPr id="4" name="3 Rectángulo"/>
          <p:cNvSpPr/>
          <p:nvPr/>
        </p:nvSpPr>
        <p:spPr>
          <a:xfrm>
            <a:off x="767866" y="1544405"/>
            <a:ext cx="8783724" cy="5324535"/>
          </a:xfrm>
          <a:prstGeom prst="rect">
            <a:avLst/>
          </a:prstGeom>
        </p:spPr>
        <p:txBody>
          <a:bodyPr wrap="square">
            <a:spAutoFit/>
          </a:bodyPr>
          <a:lstStyle/>
          <a:p>
            <a:pPr marL="285750" lvl="0" indent="-285750" algn="just">
              <a:buFontTx/>
              <a:buChar char="-"/>
            </a:pPr>
            <a:r>
              <a:rPr lang="es-CL" sz="1700" dirty="0"/>
              <a:t>Supervisar y controlar el desarrollo del trabajo diario, velando por cumplimiento de los objetivos y de los plazos acordados.</a:t>
            </a:r>
          </a:p>
          <a:p>
            <a:pPr marL="285750" lvl="0" indent="-285750" algn="just">
              <a:buFontTx/>
              <a:buChar char="-"/>
            </a:pPr>
            <a:endParaRPr lang="es-CL" sz="1700" dirty="0"/>
          </a:p>
          <a:p>
            <a:pPr marL="285750" lvl="0" indent="-285750" algn="just">
              <a:buFontTx/>
              <a:buChar char="-"/>
            </a:pPr>
            <a:r>
              <a:rPr lang="es-CL" sz="1700" dirty="0"/>
              <a:t>Mantener reuniones periódicas con el/los equipo/s técnicos/s responsables nombrado por el proveedor, incluyendo a la contraparte del Nivel Central.</a:t>
            </a:r>
          </a:p>
          <a:p>
            <a:pPr lvl="0" algn="just"/>
            <a:endParaRPr lang="es-CL" sz="1700" dirty="0"/>
          </a:p>
          <a:p>
            <a:pPr marL="285750" lvl="0" indent="-285750" algn="just">
              <a:buFontTx/>
              <a:buChar char="-"/>
            </a:pPr>
            <a:r>
              <a:rPr lang="es-CL" sz="1700" dirty="0"/>
              <a:t>Informar a la contraparte del  Nivel Central sobre alertas en la gestión del proveedor.</a:t>
            </a:r>
          </a:p>
          <a:p>
            <a:pPr marL="285750" lvl="0" indent="-285750" algn="just">
              <a:buFontTx/>
              <a:buChar char="-"/>
            </a:pPr>
            <a:endParaRPr lang="es-CL" sz="1700" dirty="0"/>
          </a:p>
          <a:p>
            <a:pPr marL="285750" indent="-285750" algn="just">
              <a:buFontTx/>
              <a:buChar char="-"/>
            </a:pPr>
            <a:r>
              <a:rPr lang="es-CL" sz="1700" dirty="0"/>
              <a:t>Entregar inducción y asistencia técnica permanente para el trabajo del equipo del proveedor, en materia de Orientación Laboral, Relación con Empresas, Inclusión, entre otros.</a:t>
            </a:r>
          </a:p>
          <a:p>
            <a:pPr marL="285750" indent="-285750" algn="just">
              <a:buFontTx/>
              <a:buChar char="-"/>
            </a:pPr>
            <a:endParaRPr lang="es-CL" sz="1700" dirty="0"/>
          </a:p>
          <a:p>
            <a:pPr marL="285750" lvl="0" indent="-285750" algn="just">
              <a:buFontTx/>
              <a:buChar char="-"/>
            </a:pPr>
            <a:r>
              <a:rPr lang="es-CL" sz="1700" dirty="0"/>
              <a:t>Solicitar a la contraparte del Nivel Central, bajo causa justificada, el reemplazo de uno o más miembros del equipo, así como también validar los eventuales cambios o reemplazos junto al Nivel Central.</a:t>
            </a:r>
          </a:p>
          <a:p>
            <a:pPr marL="285750" lvl="0" indent="-285750" algn="just">
              <a:buFontTx/>
              <a:buChar char="-"/>
            </a:pPr>
            <a:endParaRPr lang="es-CL" sz="1700" dirty="0"/>
          </a:p>
          <a:p>
            <a:pPr marL="285750" lvl="0" indent="-285750" algn="just">
              <a:buFontTx/>
              <a:buChar char="-"/>
            </a:pPr>
            <a:r>
              <a:rPr lang="es-CL" sz="1700" dirty="0"/>
              <a:t>Coordinar el trabajo de la plataforma con las Redes Territoriales de Intermediación Laboral existentes en la región.</a:t>
            </a:r>
          </a:p>
          <a:p>
            <a:pPr marL="285750" lvl="0" indent="-285750" algn="just">
              <a:buFontTx/>
              <a:buChar char="-"/>
            </a:pPr>
            <a:endParaRPr lang="es-CL" sz="1700" dirty="0"/>
          </a:p>
          <a:p>
            <a:pPr algn="just"/>
            <a:r>
              <a:rPr lang="es-CL" sz="1700" dirty="0"/>
              <a:t>-        </a:t>
            </a:r>
            <a:r>
              <a:rPr lang="es-CL" sz="1700" dirty="0" err="1"/>
              <a:t>Disponibilizar</a:t>
            </a:r>
            <a:r>
              <a:rPr lang="es-CL" sz="1700" dirty="0"/>
              <a:t> tanto la infraestructura como la implementación de las estaciones de trabajo de los profesionales para el desarrollo de trabajo presencial.</a:t>
            </a:r>
          </a:p>
        </p:txBody>
      </p:sp>
      <p:pic>
        <p:nvPicPr>
          <p:cNvPr id="7170" name="Picture 2" descr="El Apoyo Conjunto De Trabajo En Equipo Rompecabezas De La Mano Icono De  Trabajo De Cooperación En Colaboración. El Diseño Colorido. Ilustración  Vectorial Ilustraciones Vectoriales, Clip Art Vectorizado Libre De  Derechos.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3769" y="2478437"/>
            <a:ext cx="2085485" cy="208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569660"/>
          </a:xfrm>
          <a:prstGeom prst="rect">
            <a:avLst/>
          </a:prstGeom>
        </p:spPr>
        <p:txBody>
          <a:bodyPr wrap="square">
            <a:spAutoFit/>
          </a:bodyPr>
          <a:lstStyle/>
          <a:p>
            <a:r>
              <a:rPr lang="es-CL" sz="2400" b="1" dirty="0">
                <a:solidFill>
                  <a:schemeClr val="tx2"/>
                </a:solidFill>
              </a:rPr>
              <a:t>6. Marco de coordinación interna y externa.</a:t>
            </a:r>
            <a:endParaRPr lang="es-CL" sz="2400" dirty="0">
              <a:solidFill>
                <a:schemeClr val="tx2"/>
              </a:solidFill>
            </a:endParaRPr>
          </a:p>
          <a:p>
            <a:pPr lvl="0"/>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017E7100-3030-4C2B-90DD-6ADD60800832}"/>
              </a:ext>
            </a:extLst>
          </p:cNvPr>
          <p:cNvSpPr/>
          <p:nvPr/>
        </p:nvSpPr>
        <p:spPr>
          <a:xfrm>
            <a:off x="3214886" y="1739904"/>
            <a:ext cx="7775490" cy="3939540"/>
          </a:xfrm>
          <a:prstGeom prst="rect">
            <a:avLst/>
          </a:prstGeom>
        </p:spPr>
        <p:txBody>
          <a:bodyPr wrap="square">
            <a:spAutoFit/>
          </a:bodyPr>
          <a:lstStyle/>
          <a:p>
            <a:pPr algn="just"/>
            <a:r>
              <a:rPr lang="es-CL" dirty="0"/>
              <a:t>Las Plataformas Laborales responden a los objetivos de Intermediación Laboral y en el Nivel Central corresponde al Departamento de Empleo y Capacitación en Empresas y la Unidad Central de Intermediación Laboral: coordinar, gestionar y asistir técnicamente al Servicio en el desarrollo de acciones de información e intermediación laboral.</a:t>
            </a:r>
          </a:p>
          <a:p>
            <a:pPr algn="just"/>
            <a:r>
              <a:rPr lang="es-CL" dirty="0"/>
              <a:t> </a:t>
            </a:r>
          </a:p>
          <a:p>
            <a:pPr algn="just"/>
            <a:r>
              <a:rPr lang="es-CL" dirty="0"/>
              <a:t>Esto se replica en las Direcciones Regionales a través de la Unidad Regional de Empleo y Capacitación en Empresas.</a:t>
            </a:r>
          </a:p>
          <a:p>
            <a:pPr marL="285750" lvl="0" indent="-285750" algn="just">
              <a:buFontTx/>
              <a:buChar char="-"/>
            </a:pPr>
            <a:endParaRPr lang="es-CL" sz="1700" dirty="0"/>
          </a:p>
          <a:p>
            <a:pPr algn="just"/>
            <a:r>
              <a:rPr lang="es-CL" dirty="0"/>
              <a:t>Las Plataformas Laborales de cada Dirección Regional deben estar insertas en esta misma estructura y por ningún motivo deben estar separadas de Intermediación Laboral y de las Oficinas Municipales de Información Laboral – OMIL, en el caso de regiones que cuentan con ellas.</a:t>
            </a:r>
          </a:p>
          <a:p>
            <a:pPr lvl="0" algn="just"/>
            <a:endParaRPr lang="es-CL" sz="1700" dirty="0"/>
          </a:p>
        </p:txBody>
      </p:sp>
      <p:pic>
        <p:nvPicPr>
          <p:cNvPr id="10" name="Gráfico 9" descr="Piezas de rompecabezas">
            <a:extLst>
              <a:ext uri="{FF2B5EF4-FFF2-40B4-BE49-F238E27FC236}">
                <a16:creationId xmlns:a16="http://schemas.microsoft.com/office/drawing/2014/main" id="{E4DA0AB3-DE5A-47AD-A6A9-45698CA93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454" y="1950901"/>
            <a:ext cx="2971800" cy="2971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0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569660"/>
          </a:xfrm>
          <a:prstGeom prst="rect">
            <a:avLst/>
          </a:prstGeom>
        </p:spPr>
        <p:txBody>
          <a:bodyPr wrap="square">
            <a:spAutoFit/>
          </a:bodyPr>
          <a:lstStyle/>
          <a:p>
            <a:r>
              <a:rPr lang="es-CL" sz="2400" b="1" dirty="0">
                <a:solidFill>
                  <a:schemeClr val="tx2"/>
                </a:solidFill>
              </a:rPr>
              <a:t>6.1 Coordinación externa.</a:t>
            </a:r>
            <a:endParaRPr lang="es-CL" sz="2400" dirty="0">
              <a:solidFill>
                <a:schemeClr val="tx2"/>
              </a:solidFill>
            </a:endParaRPr>
          </a:p>
          <a:p>
            <a:pPr lvl="0"/>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017E7100-3030-4C2B-90DD-6ADD60800832}"/>
              </a:ext>
            </a:extLst>
          </p:cNvPr>
          <p:cNvSpPr/>
          <p:nvPr/>
        </p:nvSpPr>
        <p:spPr>
          <a:xfrm>
            <a:off x="760957" y="1553458"/>
            <a:ext cx="10223762" cy="4247317"/>
          </a:xfrm>
          <a:prstGeom prst="rect">
            <a:avLst/>
          </a:prstGeom>
        </p:spPr>
        <p:txBody>
          <a:bodyPr wrap="square">
            <a:spAutoFit/>
          </a:bodyPr>
          <a:lstStyle/>
          <a:p>
            <a:pPr algn="just"/>
            <a:r>
              <a:rPr lang="es-CL" b="1" dirty="0"/>
              <a:t>La Dirección Regional (DR) deberá liderar esta coordinación con relación a las necesidades de la Plataforma Laboral y las OMIL de la región.  Asimismo, la Plataforma Laboral deberá brindar asistencia técnica en los siguientes contextos</a:t>
            </a:r>
            <a:r>
              <a:rPr lang="es-CL" dirty="0"/>
              <a:t>:</a:t>
            </a:r>
          </a:p>
          <a:p>
            <a:pPr algn="just"/>
            <a:r>
              <a:rPr lang="es-CL" dirty="0"/>
              <a:t> </a:t>
            </a:r>
          </a:p>
          <a:p>
            <a:pPr algn="just"/>
            <a:r>
              <a:rPr lang="es-CL" dirty="0"/>
              <a:t> 1. </a:t>
            </a:r>
            <a:r>
              <a:rPr lang="es-CL" b="1" dirty="0"/>
              <a:t>Asistencia técnica – Redes Territoriales</a:t>
            </a:r>
            <a:endParaRPr lang="es-CL" dirty="0"/>
          </a:p>
          <a:p>
            <a:pPr algn="just"/>
            <a:r>
              <a:rPr lang="es-CL" dirty="0"/>
              <a:t>El equipo del proveedor apoyará la Asistencia técnica de la Dirección Regional hacia las Redes Territoriales de Intermediación. Según los perfiles existente en la plataforma, las acciones de asistencia técnica deberán ser las siguientes: </a:t>
            </a:r>
          </a:p>
          <a:p>
            <a:pPr lvl="0" algn="just"/>
            <a:endParaRPr lang="es-CL" b="1" dirty="0"/>
          </a:p>
          <a:p>
            <a:pPr marL="285750" lvl="0" indent="-285750" algn="just">
              <a:buFont typeface="Arial" panose="020B0604020202020204" pitchFamily="34" charset="0"/>
              <a:buChar char="•"/>
            </a:pPr>
            <a:r>
              <a:rPr lang="es-CL" b="1" dirty="0"/>
              <a:t>Orientador laboral – Terapeuta ocupacional:</a:t>
            </a:r>
            <a:r>
              <a:rPr lang="es-CL" dirty="0"/>
              <a:t> talleres de empleabilidad dirigidos a los profesionales de orientación e inclusión laboral de las OMIL.</a:t>
            </a:r>
          </a:p>
          <a:p>
            <a:pPr marL="285750" lvl="0" indent="-285750" algn="just">
              <a:buFont typeface="Arial" panose="020B0604020202020204" pitchFamily="34" charset="0"/>
              <a:buChar char="•"/>
            </a:pPr>
            <a:r>
              <a:rPr lang="es-CL" b="1" dirty="0"/>
              <a:t>Ejecutivo Empresa:</a:t>
            </a:r>
            <a:r>
              <a:rPr lang="es-CL" dirty="0"/>
              <a:t> difusión de programas SENCE, articulación en la gestión de empresas del territorio, levantamiento de vacantes.</a:t>
            </a:r>
          </a:p>
          <a:p>
            <a:endParaRPr lang="es-CL" dirty="0"/>
          </a:p>
          <a:p>
            <a:endParaRPr lang="es-CL" dirty="0"/>
          </a:p>
        </p:txBody>
      </p:sp>
    </p:spTree>
    <p:extLst>
      <p:ext uri="{BB962C8B-B14F-4D97-AF65-F5344CB8AC3E}">
        <p14:creationId xmlns:p14="http://schemas.microsoft.com/office/powerpoint/2010/main" val="187681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1971" y="199437"/>
            <a:ext cx="9725162" cy="830997"/>
          </a:xfrm>
          <a:prstGeom prst="rect">
            <a:avLst/>
          </a:prstGeom>
        </p:spPr>
        <p:txBody>
          <a:bodyPr wrap="square">
            <a:spAutoFit/>
          </a:bodyPr>
          <a:lstStyle/>
          <a:p>
            <a:pPr lvl="0"/>
            <a:r>
              <a:rPr lang="es-MX" sz="2400" b="1" dirty="0">
                <a:solidFill>
                  <a:schemeClr val="tx2"/>
                </a:solidFill>
              </a:rPr>
              <a:t>1. Fundamentos conceptuales y estratégicos de un Servicio Público de Empleo</a:t>
            </a:r>
            <a:endParaRPr lang="es-CL" sz="2400" dirty="0">
              <a:solidFill>
                <a:schemeClr val="tx2"/>
              </a:solidFill>
            </a:endParaRPr>
          </a:p>
        </p:txBody>
      </p:sp>
      <p:sp>
        <p:nvSpPr>
          <p:cNvPr id="4" name="CuadroTexto 3">
            <a:extLst>
              <a:ext uri="{FF2B5EF4-FFF2-40B4-BE49-F238E27FC236}">
                <a16:creationId xmlns:a16="http://schemas.microsoft.com/office/drawing/2014/main" id="{DCCD7332-4020-4DF1-967F-C23F805A45B7}"/>
              </a:ext>
            </a:extLst>
          </p:cNvPr>
          <p:cNvSpPr txBox="1"/>
          <p:nvPr/>
        </p:nvSpPr>
        <p:spPr>
          <a:xfrm>
            <a:off x="781765" y="1412776"/>
            <a:ext cx="10498017" cy="4401205"/>
          </a:xfrm>
          <a:prstGeom prst="rect">
            <a:avLst/>
          </a:prstGeom>
          <a:noFill/>
        </p:spPr>
        <p:txBody>
          <a:bodyPr wrap="square" rtlCol="0">
            <a:spAutoFit/>
          </a:bodyPr>
          <a:lstStyle/>
          <a:p>
            <a:pPr algn="just"/>
            <a:r>
              <a:rPr lang="es-CL" sz="2000" b="1" dirty="0"/>
              <a:t>Qué entendemos por servicio de Intermediación Laboral?</a:t>
            </a:r>
          </a:p>
          <a:p>
            <a:pPr algn="just"/>
            <a:endParaRPr lang="es-CL" sz="2000" dirty="0"/>
          </a:p>
          <a:p>
            <a:pPr algn="just"/>
            <a:r>
              <a:rPr lang="es-ES_tradnl" sz="2000" dirty="0"/>
              <a:t>Aquel conjunto de prestaciones que </a:t>
            </a:r>
            <a:r>
              <a:rPr lang="es-ES_tradnl" sz="2000" b="1" dirty="0"/>
              <a:t>permiten el acceso universal de las personas y empresas a las políticas de empleo</a:t>
            </a:r>
            <a:r>
              <a:rPr lang="es-ES_tradnl" sz="2000" dirty="0"/>
              <a:t>, conectando mejor las necesidades del sector productivo con las habilidades laborales, y articulando toda la oferta de servicios de empleo con el fin de mejorar las trayectorias laborales.</a:t>
            </a:r>
            <a:endParaRPr lang="es-CL" sz="2000" dirty="0"/>
          </a:p>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El Servicio Nacional de Capacitación y Empleo, SENCE, es un organismo técnico del Estado, descentralizado, que se relaciona con el Gobierno a través del Ministerio del Trabajo y Previsión Social y que, de conformidad a la Ley </a:t>
            </a:r>
            <a:r>
              <a:rPr lang="es-CL" sz="2000" dirty="0" err="1">
                <a:effectLst/>
                <a:latin typeface="Calibri" panose="020F0502020204030204" pitchFamily="34" charset="0"/>
                <a:ea typeface="Calibri" panose="020F0502020204030204" pitchFamily="34" charset="0"/>
                <a:cs typeface="Times New Roman" panose="02020603050405020304" pitchFamily="18" charset="0"/>
              </a:rPr>
              <a:t>N°</a:t>
            </a:r>
            <a:r>
              <a:rPr lang="es-CL" sz="2000" dirty="0">
                <a:effectLst/>
                <a:latin typeface="Calibri" panose="020F0502020204030204" pitchFamily="34" charset="0"/>
                <a:ea typeface="Calibri" panose="020F0502020204030204" pitchFamily="34" charset="0"/>
                <a:cs typeface="Times New Roman" panose="02020603050405020304" pitchFamily="18" charset="0"/>
              </a:rPr>
              <a:t> 19.518, sobre Nuevo Estatuto de Capacitación y Empleo, le corresponde promover el desarrollo de las competencias laborales de los/as trabajadores/as, a fin de contribuir a un adecuado nivel de empleo, mejorar la productividad de los trabajadores y las empresas, así́ como la calidad de los procesos y productos. Dentro de las facultades del SENCE, se encuentra la de celebrar convenios con organismos públicos, privados, autónomos, nacionales, internacionales o extranjeros conducentes al cumplimiento de sus fines.</a:t>
            </a:r>
          </a:p>
        </p:txBody>
      </p:sp>
    </p:spTree>
    <p:extLst>
      <p:ext uri="{BB962C8B-B14F-4D97-AF65-F5344CB8AC3E}">
        <p14:creationId xmlns:p14="http://schemas.microsoft.com/office/powerpoint/2010/main" val="21744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569660"/>
          </a:xfrm>
          <a:prstGeom prst="rect">
            <a:avLst/>
          </a:prstGeom>
        </p:spPr>
        <p:txBody>
          <a:bodyPr wrap="square">
            <a:spAutoFit/>
          </a:bodyPr>
          <a:lstStyle/>
          <a:p>
            <a:r>
              <a:rPr lang="es-CL" sz="2400" b="1" dirty="0">
                <a:solidFill>
                  <a:schemeClr val="tx2"/>
                </a:solidFill>
              </a:rPr>
              <a:t>6.1 Coordinación externa.</a:t>
            </a:r>
            <a:endParaRPr lang="es-CL" sz="2400" dirty="0">
              <a:solidFill>
                <a:schemeClr val="tx2"/>
              </a:solidFill>
            </a:endParaRPr>
          </a:p>
          <a:p>
            <a:pPr lvl="0"/>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017E7100-3030-4C2B-90DD-6ADD60800832}"/>
              </a:ext>
            </a:extLst>
          </p:cNvPr>
          <p:cNvSpPr/>
          <p:nvPr/>
        </p:nvSpPr>
        <p:spPr>
          <a:xfrm>
            <a:off x="766614" y="1771523"/>
            <a:ext cx="10223762" cy="2585323"/>
          </a:xfrm>
          <a:prstGeom prst="rect">
            <a:avLst/>
          </a:prstGeom>
        </p:spPr>
        <p:txBody>
          <a:bodyPr wrap="square">
            <a:spAutoFit/>
          </a:bodyPr>
          <a:lstStyle/>
          <a:p>
            <a:pPr algn="just"/>
            <a:r>
              <a:rPr lang="es-CL" dirty="0"/>
              <a:t>2</a:t>
            </a:r>
            <a:r>
              <a:rPr lang="es-CL" b="1" dirty="0"/>
              <a:t>. Actividades de Intermediación  – Dirección Regional</a:t>
            </a:r>
          </a:p>
          <a:p>
            <a:pPr algn="just"/>
            <a:endParaRPr lang="es-CL" dirty="0"/>
          </a:p>
          <a:p>
            <a:pPr algn="just"/>
            <a:r>
              <a:rPr lang="es-CL" dirty="0"/>
              <a:t>El equipo del proveedor apoyará a D.R en las actividades de difusión de la Plataforma y reuniones, encuentros, charlas con mesas técnicas u otras instancias que considere la D.R. </a:t>
            </a:r>
          </a:p>
          <a:p>
            <a:pPr algn="just"/>
            <a:r>
              <a:rPr lang="es-CL" dirty="0"/>
              <a:t> </a:t>
            </a:r>
          </a:p>
          <a:p>
            <a:pPr algn="just"/>
            <a:r>
              <a:rPr lang="es-CL" b="1" dirty="0"/>
              <a:t>La Dirección Regional deberá resguardar la correcta prestación de los servicios de Intermediación Laboral a la ciudadanía. Priorizando esta labor por sobre los procesos de asistencia técnica. </a:t>
            </a:r>
          </a:p>
          <a:p>
            <a:endParaRPr lang="es-CL" dirty="0"/>
          </a:p>
          <a:p>
            <a:endParaRPr lang="es-CL" dirty="0"/>
          </a:p>
        </p:txBody>
      </p:sp>
    </p:spTree>
    <p:extLst>
      <p:ext uri="{BB962C8B-B14F-4D97-AF65-F5344CB8AC3E}">
        <p14:creationId xmlns:p14="http://schemas.microsoft.com/office/powerpoint/2010/main" val="124037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orma libre"/>
          <p:cNvSpPr/>
          <p:nvPr/>
        </p:nvSpPr>
        <p:spPr>
          <a:xfrm>
            <a:off x="-1452848" y="851063"/>
            <a:ext cx="4392765" cy="878550"/>
          </a:xfrm>
          <a:custGeom>
            <a:avLst/>
            <a:gdLst>
              <a:gd name="connsiteX0" fmla="*/ 0 w 4392765"/>
              <a:gd name="connsiteY0" fmla="*/ 0 h 878550"/>
              <a:gd name="connsiteX1" fmla="*/ 4392765 w 4392765"/>
              <a:gd name="connsiteY1" fmla="*/ 0 h 878550"/>
              <a:gd name="connsiteX2" fmla="*/ 4392765 w 4392765"/>
              <a:gd name="connsiteY2" fmla="*/ 878550 h 878550"/>
              <a:gd name="connsiteX3" fmla="*/ 0 w 4392765"/>
              <a:gd name="connsiteY3" fmla="*/ 878550 h 878550"/>
              <a:gd name="connsiteX4" fmla="*/ 0 w 4392765"/>
              <a:gd name="connsiteY4" fmla="*/ 0 h 8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65" h="878550">
                <a:moveTo>
                  <a:pt x="0" y="0"/>
                </a:moveTo>
                <a:lnTo>
                  <a:pt x="4392765" y="0"/>
                </a:lnTo>
                <a:lnTo>
                  <a:pt x="4392765" y="878550"/>
                </a:lnTo>
                <a:lnTo>
                  <a:pt x="0" y="878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 numCol="1" spcCol="1270" anchor="b" anchorCtr="0">
            <a:noAutofit/>
          </a:bodyPr>
          <a:lstStyle/>
          <a:p>
            <a:pPr lvl="0" algn="r" defTabSz="2533650">
              <a:lnSpc>
                <a:spcPct val="90000"/>
              </a:lnSpc>
              <a:spcBef>
                <a:spcPct val="0"/>
              </a:spcBef>
              <a:spcAft>
                <a:spcPct val="35000"/>
              </a:spcAft>
            </a:pPr>
            <a:endParaRPr lang="es-CL" sz="5700" kern="1200"/>
          </a:p>
        </p:txBody>
      </p: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cxnSp>
        <p:nvCxnSpPr>
          <p:cNvPr id="20" name="23 Conector recto">
            <a:extLst>
              <a:ext uri="{FF2B5EF4-FFF2-40B4-BE49-F238E27FC236}">
                <a16:creationId xmlns:a16="http://schemas.microsoft.com/office/drawing/2014/main" id="{D0829813-773E-4320-8B4B-FA84140171BE}"/>
              </a:ext>
            </a:extLst>
          </p:cNvPr>
          <p:cNvCxnSpPr>
            <a:cxnSpLocks/>
          </p:cNvCxnSpPr>
          <p:nvPr/>
        </p:nvCxnSpPr>
        <p:spPr>
          <a:xfrm>
            <a:off x="587967" y="1419256"/>
            <a:ext cx="1712592" cy="9296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3EED3EDF-053D-4C84-8E07-E91D808A8D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pic>
        <p:nvPicPr>
          <p:cNvPr id="6" name="Gráfico 5" descr="Preguntas con relleno sólido">
            <a:extLst>
              <a:ext uri="{FF2B5EF4-FFF2-40B4-BE49-F238E27FC236}">
                <a16:creationId xmlns:a16="http://schemas.microsoft.com/office/drawing/2014/main" id="{CD788FED-9213-4033-92C3-B47ED40085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4263" y="1832248"/>
            <a:ext cx="3193504" cy="3193504"/>
          </a:xfrm>
          <a:prstGeom prst="rect">
            <a:avLst/>
          </a:prstGeom>
        </p:spPr>
      </p:pic>
      <p:sp>
        <p:nvSpPr>
          <p:cNvPr id="7" name="CuadroTexto 6">
            <a:extLst>
              <a:ext uri="{FF2B5EF4-FFF2-40B4-BE49-F238E27FC236}">
                <a16:creationId xmlns:a16="http://schemas.microsoft.com/office/drawing/2014/main" id="{3840B9CD-3514-4E45-BF32-EF71E6ECD71A}"/>
              </a:ext>
            </a:extLst>
          </p:cNvPr>
          <p:cNvSpPr txBox="1"/>
          <p:nvPr/>
        </p:nvSpPr>
        <p:spPr>
          <a:xfrm>
            <a:off x="5318296" y="2828887"/>
            <a:ext cx="4468702" cy="1107996"/>
          </a:xfrm>
          <a:prstGeom prst="rect">
            <a:avLst/>
          </a:prstGeom>
          <a:noFill/>
        </p:spPr>
        <p:txBody>
          <a:bodyPr wrap="square" rtlCol="0">
            <a:spAutoFit/>
          </a:bodyPr>
          <a:lstStyle/>
          <a:p>
            <a:pPr algn="ctr"/>
            <a:r>
              <a:rPr lang="es-CL" sz="6600" b="1" dirty="0">
                <a:solidFill>
                  <a:schemeClr val="bg1"/>
                </a:solidFill>
                <a:highlight>
                  <a:srgbClr val="000099"/>
                </a:highlight>
              </a:rPr>
              <a:t>PREGUNTAS</a:t>
            </a:r>
          </a:p>
        </p:txBody>
      </p:sp>
    </p:spTree>
    <p:extLst>
      <p:ext uri="{BB962C8B-B14F-4D97-AF65-F5344CB8AC3E}">
        <p14:creationId xmlns:p14="http://schemas.microsoft.com/office/powerpoint/2010/main" val="15431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CL" sz="2400" b="1" dirty="0">
                <a:solidFill>
                  <a:schemeClr val="tx2"/>
                </a:solidFill>
              </a:rPr>
              <a:t>7. Lo que viene y sus responsables.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E68E347E-5726-4DFD-BB12-E89C5A7515B0}"/>
              </a:ext>
            </a:extLst>
          </p:cNvPr>
          <p:cNvSpPr/>
          <p:nvPr/>
        </p:nvSpPr>
        <p:spPr>
          <a:xfrm>
            <a:off x="758822" y="1951561"/>
            <a:ext cx="10223762" cy="3693319"/>
          </a:xfrm>
          <a:prstGeom prst="rect">
            <a:avLst/>
          </a:prstGeom>
        </p:spPr>
        <p:txBody>
          <a:bodyPr wrap="square">
            <a:spAutoFit/>
          </a:bodyPr>
          <a:lstStyle/>
          <a:p>
            <a:pPr marL="342900" lvl="0" indent="-342900" algn="just">
              <a:lnSpc>
                <a:spcPct val="150000"/>
              </a:lnSpc>
              <a:buFont typeface="+mj-lt"/>
              <a:buAutoNum type="arabicPeriod"/>
            </a:pPr>
            <a:r>
              <a:rPr lang="es-CL" dirty="0"/>
              <a:t>Habilitar infraestructura de las oficinas (Unidad de Infraestructura y Direcciones Regionales)</a:t>
            </a:r>
          </a:p>
          <a:p>
            <a:pPr marL="342900" lvl="0" indent="-342900" algn="just">
              <a:lnSpc>
                <a:spcPct val="150000"/>
              </a:lnSpc>
              <a:buFont typeface="+mj-lt"/>
              <a:buAutoNum type="arabicPeriod"/>
            </a:pPr>
            <a:r>
              <a:rPr lang="es-CL" dirty="0"/>
              <a:t>Adjudicación de los procesos licitatorios y Gestión de contratos (Nivel Central Unidad de IL)</a:t>
            </a:r>
          </a:p>
          <a:p>
            <a:pPr marL="342900" lvl="0" indent="-342900" algn="just">
              <a:lnSpc>
                <a:spcPct val="150000"/>
              </a:lnSpc>
              <a:buFont typeface="+mj-lt"/>
              <a:buAutoNum type="arabicPeriod"/>
            </a:pPr>
            <a:r>
              <a:rPr lang="es-CL" dirty="0"/>
              <a:t>Definición de Encargado/a de la Plataforma Laboral (Direcciones Regionales)</a:t>
            </a:r>
          </a:p>
          <a:p>
            <a:pPr marL="342900" lvl="0" indent="-342900" algn="just">
              <a:lnSpc>
                <a:spcPct val="150000"/>
              </a:lnSpc>
              <a:buFont typeface="+mj-lt"/>
              <a:buAutoNum type="arabicPeriod"/>
            </a:pPr>
            <a:r>
              <a:rPr lang="es-CL" dirty="0"/>
              <a:t>Organización de la Plataforma Laboral con Atención Ciudadana Regional (Direcciones Regionales)</a:t>
            </a:r>
          </a:p>
          <a:p>
            <a:pPr marL="342900" lvl="0" indent="-342900" algn="just">
              <a:lnSpc>
                <a:spcPct val="150000"/>
              </a:lnSpc>
              <a:buFont typeface="+mj-lt"/>
              <a:buAutoNum type="arabicPeriod"/>
            </a:pPr>
            <a:r>
              <a:rPr lang="es-CL" dirty="0"/>
              <a:t>Inducción de los/as profesionales que se incorporan, alineación de tareas, discurso y gestión de claves (Nivel Central, Unidad de IL y Unidad de Empresas)</a:t>
            </a:r>
          </a:p>
          <a:p>
            <a:pPr marL="342900" lvl="0" indent="-342900" algn="just">
              <a:buFont typeface="+mj-lt"/>
              <a:buAutoNum type="arabicPeriod"/>
            </a:pPr>
            <a:endParaRPr lang="es-CL" dirty="0"/>
          </a:p>
          <a:p>
            <a:pPr marL="342900" lvl="0" indent="-342900" algn="just">
              <a:buFont typeface="+mj-lt"/>
              <a:buAutoNum type="arabicPeriod"/>
            </a:pPr>
            <a:endParaRPr lang="es-CL" dirty="0"/>
          </a:p>
          <a:p>
            <a:endParaRPr lang="es-CL" dirty="0"/>
          </a:p>
          <a:p>
            <a:endParaRPr lang="es-CL" dirty="0"/>
          </a:p>
        </p:txBody>
      </p:sp>
    </p:spTree>
    <p:extLst>
      <p:ext uri="{BB962C8B-B14F-4D97-AF65-F5344CB8AC3E}">
        <p14:creationId xmlns:p14="http://schemas.microsoft.com/office/powerpoint/2010/main" val="26374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D672A-BA6E-4F6A-9AD9-2ABDDAFF30A1}"/>
              </a:ext>
            </a:extLst>
          </p:cNvPr>
          <p:cNvSpPr>
            <a:spLocks noGrp="1"/>
          </p:cNvSpPr>
          <p:nvPr>
            <p:ph type="title"/>
          </p:nvPr>
        </p:nvSpPr>
        <p:spPr/>
        <p:txBody>
          <a:bodyPr/>
          <a:lstStyle/>
          <a:p>
            <a:endParaRPr lang="es-CL"/>
          </a:p>
        </p:txBody>
      </p:sp>
      <p:pic>
        <p:nvPicPr>
          <p:cNvPr id="5" name="Marcador de contenido 4" descr="Personas trabajando en una máquina">
            <a:extLst>
              <a:ext uri="{FF2B5EF4-FFF2-40B4-BE49-F238E27FC236}">
                <a16:creationId xmlns:a16="http://schemas.microsoft.com/office/drawing/2014/main" id="{175A472E-31F4-411E-8E90-A14C301901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0" y="2550"/>
            <a:ext cx="12187468" cy="6855450"/>
          </a:xfrm>
        </p:spPr>
      </p:pic>
      <p:pic>
        <p:nvPicPr>
          <p:cNvPr id="7" name="Imagen 6">
            <a:extLst>
              <a:ext uri="{FF2B5EF4-FFF2-40B4-BE49-F238E27FC236}">
                <a16:creationId xmlns:a16="http://schemas.microsoft.com/office/drawing/2014/main" id="{42CF5581-0A2C-4A23-BD37-166397352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2679" y="5373216"/>
            <a:ext cx="2845175" cy="1301640"/>
          </a:xfrm>
          <a:prstGeom prst="rect">
            <a:avLst/>
          </a:prstGeom>
        </p:spPr>
      </p:pic>
      <p:pic>
        <p:nvPicPr>
          <p:cNvPr id="8" name="Imagen 7">
            <a:extLst>
              <a:ext uri="{FF2B5EF4-FFF2-40B4-BE49-F238E27FC236}">
                <a16:creationId xmlns:a16="http://schemas.microsoft.com/office/drawing/2014/main" id="{86BE2569-B84F-44BD-8415-D46170D931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40475"/>
          <a:stretch/>
        </p:blipFill>
        <p:spPr>
          <a:xfrm>
            <a:off x="8039422" y="5489221"/>
            <a:ext cx="1108893" cy="953280"/>
          </a:xfrm>
          <a:prstGeom prst="rect">
            <a:avLst/>
          </a:prstGeom>
        </p:spPr>
      </p:pic>
      <p:sp>
        <p:nvSpPr>
          <p:cNvPr id="10" name="CuadroTexto 9">
            <a:extLst>
              <a:ext uri="{FF2B5EF4-FFF2-40B4-BE49-F238E27FC236}">
                <a16:creationId xmlns:a16="http://schemas.microsoft.com/office/drawing/2014/main" id="{5C2E9C7D-D463-47C3-AE51-CAD642ED07A3}"/>
              </a:ext>
            </a:extLst>
          </p:cNvPr>
          <p:cNvSpPr txBox="1"/>
          <p:nvPr/>
        </p:nvSpPr>
        <p:spPr>
          <a:xfrm>
            <a:off x="3392442" y="3748802"/>
            <a:ext cx="5402584" cy="784830"/>
          </a:xfrm>
          <a:prstGeom prst="rect">
            <a:avLst/>
          </a:prstGeom>
          <a:noFill/>
        </p:spPr>
        <p:txBody>
          <a:bodyPr wrap="square" rtlCol="0">
            <a:spAutoFit/>
          </a:bodyPr>
          <a:lstStyle/>
          <a:p>
            <a:pPr algn="ctr"/>
            <a:r>
              <a:rPr lang="es-MX" sz="4500" b="1" dirty="0">
                <a:solidFill>
                  <a:schemeClr val="bg1"/>
                </a:solidFill>
                <a:highlight>
                  <a:srgbClr val="13B3BB"/>
                </a:highlight>
              </a:rPr>
              <a:t>¡MUCHAS GRACIAS!</a:t>
            </a:r>
            <a:endParaRPr lang="es-CL" sz="4500" b="1" dirty="0">
              <a:solidFill>
                <a:schemeClr val="bg1"/>
              </a:solidFill>
              <a:highlight>
                <a:srgbClr val="13B3BB"/>
              </a:highlight>
            </a:endParaRPr>
          </a:p>
        </p:txBody>
      </p:sp>
    </p:spTree>
    <p:extLst>
      <p:ext uri="{BB962C8B-B14F-4D97-AF65-F5344CB8AC3E}">
        <p14:creationId xmlns:p14="http://schemas.microsoft.com/office/powerpoint/2010/main" val="266104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1971" y="199437"/>
            <a:ext cx="9725162" cy="830997"/>
          </a:xfrm>
          <a:prstGeom prst="rect">
            <a:avLst/>
          </a:prstGeom>
        </p:spPr>
        <p:txBody>
          <a:bodyPr wrap="square">
            <a:spAutoFit/>
          </a:bodyPr>
          <a:lstStyle/>
          <a:p>
            <a:pPr lvl="0"/>
            <a:r>
              <a:rPr lang="es-MX" sz="2400" b="1" dirty="0">
                <a:solidFill>
                  <a:schemeClr val="tx2"/>
                </a:solidFill>
              </a:rPr>
              <a:t>1. Fundamentos conceptuales y estratégicos de un Servicio Público de Empleo</a:t>
            </a:r>
            <a:endParaRPr lang="es-CL" sz="2400" dirty="0">
              <a:solidFill>
                <a:schemeClr val="tx2"/>
              </a:solidFill>
            </a:endParaRPr>
          </a:p>
        </p:txBody>
      </p:sp>
      <p:sp>
        <p:nvSpPr>
          <p:cNvPr id="4" name="CuadroTexto 3">
            <a:extLst>
              <a:ext uri="{FF2B5EF4-FFF2-40B4-BE49-F238E27FC236}">
                <a16:creationId xmlns:a16="http://schemas.microsoft.com/office/drawing/2014/main" id="{DCCD7332-4020-4DF1-967F-C23F805A45B7}"/>
              </a:ext>
            </a:extLst>
          </p:cNvPr>
          <p:cNvSpPr txBox="1"/>
          <p:nvPr/>
        </p:nvSpPr>
        <p:spPr>
          <a:xfrm>
            <a:off x="1524674" y="1124744"/>
            <a:ext cx="9899123" cy="5181355"/>
          </a:xfrm>
          <a:prstGeom prst="rect">
            <a:avLst/>
          </a:prstGeom>
          <a:noFill/>
        </p:spPr>
        <p:txBody>
          <a:bodyPr wrap="square" rtlCol="0">
            <a:spAutoFit/>
          </a:bodyPr>
          <a:lstStyle/>
          <a:p>
            <a:r>
              <a:rPr lang="es-CL" b="1" dirty="0"/>
              <a:t>ALCANCE DE LOS SERVIDIOS PRESTADOS:</a:t>
            </a:r>
            <a:endParaRPr lang="es-CL" dirty="0"/>
          </a:p>
          <a:p>
            <a:endParaRPr lang="es-CL" dirty="0"/>
          </a:p>
          <a:p>
            <a:pPr algn="just"/>
            <a:endParaRPr lang="es-CL" dirty="0"/>
          </a:p>
          <a:p>
            <a:pPr algn="just"/>
            <a:r>
              <a:rPr lang="es-CL" b="1" dirty="0"/>
              <a:t>PERSONAS</a:t>
            </a:r>
            <a:r>
              <a:rPr lang="es-CL" dirty="0"/>
              <a:t>: Servicios que busquen orientar y apoyar el camino laboral de todos/as los/as usuarios/as mayores de 15 años, fortaleciendo la empleabilidad de las personas y entregando herramientas para abrir nuevas oportunidades que faciliten la inserción y el desarrollo en el mercado laboral.</a:t>
            </a:r>
          </a:p>
          <a:p>
            <a:pPr algn="just"/>
            <a:endParaRPr lang="es-CL" dirty="0"/>
          </a:p>
          <a:p>
            <a:pPr algn="just"/>
            <a:endParaRPr lang="es-CL" dirty="0"/>
          </a:p>
          <a:p>
            <a:pPr algn="just"/>
            <a:r>
              <a:rPr lang="es-CL" b="1" dirty="0"/>
              <a:t>EMPRESAS</a:t>
            </a:r>
            <a:r>
              <a:rPr lang="es-CL" dirty="0"/>
              <a:t>:</a:t>
            </a:r>
            <a:r>
              <a:rPr lang="es-CL" b="1" dirty="0"/>
              <a:t> </a:t>
            </a:r>
            <a:r>
              <a:rPr lang="es-CL" dirty="0"/>
              <a:t>Generar constantes procesos de relacionamientos con las empresas de territorio, sin importar su tamaño. Como también, de manera estratégica con los representantes de los sectores productivos más importantes a nivel territorial. </a:t>
            </a:r>
          </a:p>
          <a:p>
            <a:pPr algn="just"/>
            <a:endParaRPr lang="es-CL" dirty="0"/>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La Subsecretaria del Trabajo, a través de la Seremi de la región de Antofagasta junto a la UCN, se encuentran trabajando en un sistema integral de intermediación laboral regional que permita ampliar las oportunidades de inserción laboral para las personas de la región, con foco en el levantamiento de oportunidades laborales provistas por las empresas de la región y con un claro sentido regional de desarrollo social, económico y empresarial, y que  tiene por objetivo poner a disposición de los habitantes numerosos servicios y plataformas de intermediación laboral.</a:t>
            </a:r>
          </a:p>
        </p:txBody>
      </p:sp>
      <p:pic>
        <p:nvPicPr>
          <p:cNvPr id="10" name="Gráfico 2" descr="Fábrica">
            <a:extLst>
              <a:ext uri="{FF2B5EF4-FFF2-40B4-BE49-F238E27FC236}">
                <a16:creationId xmlns:a16="http://schemas.microsoft.com/office/drawing/2014/main" id="{77F7B69E-6517-4E9E-9307-5EFBADCE8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81" y="3300534"/>
            <a:ext cx="1152127" cy="1088244"/>
          </a:xfrm>
          <a:prstGeom prst="rect">
            <a:avLst/>
          </a:prstGeom>
        </p:spPr>
      </p:pic>
      <p:sp>
        <p:nvSpPr>
          <p:cNvPr id="11" name="Elipse 10" descr="Trabajadora de oficina con relleno sólido">
            <a:extLst>
              <a:ext uri="{FF2B5EF4-FFF2-40B4-BE49-F238E27FC236}">
                <a16:creationId xmlns:a16="http://schemas.microsoft.com/office/drawing/2014/main" id="{2292F15A-0D39-462F-BA32-761806136EE0}"/>
              </a:ext>
            </a:extLst>
          </p:cNvPr>
          <p:cNvSpPr/>
          <p:nvPr/>
        </p:nvSpPr>
        <p:spPr>
          <a:xfrm>
            <a:off x="465433" y="1964035"/>
            <a:ext cx="820206" cy="830986"/>
          </a:xfrm>
          <a:prstGeom prst="ellipse">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accent1"/>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s-CL" dirty="0"/>
          </a:p>
        </p:txBody>
      </p:sp>
    </p:spTree>
    <p:extLst>
      <p:ext uri="{BB962C8B-B14F-4D97-AF65-F5344CB8AC3E}">
        <p14:creationId xmlns:p14="http://schemas.microsoft.com/office/powerpoint/2010/main" val="20164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92753" y="5971949"/>
            <a:ext cx="1725445" cy="857701"/>
          </a:xfrm>
          <a:prstGeom prst="rect">
            <a:avLst/>
          </a:prstGeom>
        </p:spPr>
      </p:pic>
      <p:sp>
        <p:nvSpPr>
          <p:cNvPr id="3" name="2 Rectángulo"/>
          <p:cNvSpPr/>
          <p:nvPr/>
        </p:nvSpPr>
        <p:spPr>
          <a:xfrm>
            <a:off x="761971" y="199437"/>
            <a:ext cx="9725162" cy="830997"/>
          </a:xfrm>
          <a:prstGeom prst="rect">
            <a:avLst/>
          </a:prstGeom>
        </p:spPr>
        <p:txBody>
          <a:bodyPr wrap="square">
            <a:spAutoFit/>
          </a:bodyPr>
          <a:lstStyle/>
          <a:p>
            <a:pPr lvl="0"/>
            <a:r>
              <a:rPr lang="es-MX" sz="2400" b="1" dirty="0">
                <a:solidFill>
                  <a:schemeClr val="tx2"/>
                </a:solidFill>
              </a:rPr>
              <a:t>1. Fundamentos conceptuales y estratégicos de un Servicio Público de Empleo</a:t>
            </a:r>
            <a:endParaRPr lang="es-CL" sz="2400" dirty="0">
              <a:solidFill>
                <a:schemeClr val="tx2"/>
              </a:solidFill>
            </a:endParaRPr>
          </a:p>
        </p:txBody>
      </p:sp>
      <p:sp>
        <p:nvSpPr>
          <p:cNvPr id="4" name="CuadroTexto 3">
            <a:extLst>
              <a:ext uri="{FF2B5EF4-FFF2-40B4-BE49-F238E27FC236}">
                <a16:creationId xmlns:a16="http://schemas.microsoft.com/office/drawing/2014/main" id="{DCCD7332-4020-4DF1-967F-C23F805A45B7}"/>
              </a:ext>
            </a:extLst>
          </p:cNvPr>
          <p:cNvSpPr txBox="1"/>
          <p:nvPr/>
        </p:nvSpPr>
        <p:spPr>
          <a:xfrm>
            <a:off x="761970" y="1098024"/>
            <a:ext cx="9365683" cy="5078313"/>
          </a:xfrm>
          <a:prstGeom prst="rect">
            <a:avLst/>
          </a:prstGeom>
          <a:noFill/>
        </p:spPr>
        <p:txBody>
          <a:bodyPr wrap="square" rtlCol="0">
            <a:spAutoFit/>
          </a:bodyPr>
          <a:lstStyle/>
          <a:p>
            <a:pPr algn="just"/>
            <a:r>
              <a:rPr lang="es-CL" sz="1800" dirty="0">
                <a:effectLst/>
                <a:latin typeface="Calibri" panose="020F0502020204030204" pitchFamily="34" charset="0"/>
                <a:ea typeface="Calibri" panose="020F0502020204030204" pitchFamily="34" charset="0"/>
                <a:cs typeface="Times New Roman" panose="02020603050405020304" pitchFamily="18" charset="0"/>
              </a:rPr>
              <a:t>En este contexto, el Servicio Nacional de Capacitación y Empleo (SENCE), en su calidad de integrante activo del directorio del sistema integral de intermediación laboral regional a través de la representación ejercida por su Directora Regional, ha puesto a disposición del referido sistema su Plataforma Busca Empleo Antofagasta para que preste servicios presenciales de intermediación laboral a las personas de la región que buscan insertarse en el mercado del trabajo y que preste asesoría a las Empresas de la región que necesiten contratar personas.</a:t>
            </a:r>
          </a:p>
          <a:p>
            <a:pPr algn="just"/>
            <a:endParaRPr lang="es-CL" b="1" dirty="0"/>
          </a:p>
          <a:p>
            <a:pPr algn="just"/>
            <a:r>
              <a:rPr lang="es-CL" b="1" dirty="0"/>
              <a:t>Rol estratégico de las Plataformas Laborales en los territorios:</a:t>
            </a:r>
            <a:endParaRPr lang="es-CL" dirty="0"/>
          </a:p>
          <a:p>
            <a:pPr algn="just"/>
            <a:endParaRPr lang="es-CL" dirty="0"/>
          </a:p>
          <a:p>
            <a:pPr marL="342900" lvl="0" indent="-342900" algn="just">
              <a:buFont typeface="+mj-lt"/>
              <a:buAutoNum type="arabicPeriod"/>
            </a:pPr>
            <a:r>
              <a:rPr lang="es-CL" dirty="0"/>
              <a:t>Busca promover la articulación del sistema de intermediación a nivel territorial.</a:t>
            </a:r>
          </a:p>
          <a:p>
            <a:pPr marL="342900" lvl="0" indent="-342900" algn="just">
              <a:buFont typeface="+mj-lt"/>
              <a:buAutoNum type="arabicPeriod"/>
            </a:pPr>
            <a:endParaRPr lang="es-CL" dirty="0"/>
          </a:p>
          <a:p>
            <a:pPr marL="342900" lvl="0" indent="-342900" algn="just">
              <a:buFont typeface="+mj-lt"/>
              <a:buAutoNum type="arabicPeriod"/>
            </a:pPr>
            <a:r>
              <a:rPr lang="es-CL" dirty="0"/>
              <a:t>Generar asistencia técnica a los actores que participan del sistema de intermediación laboral de la región.</a:t>
            </a:r>
          </a:p>
          <a:p>
            <a:pPr marL="342900" lvl="0" indent="-342900" algn="just">
              <a:buFont typeface="+mj-lt"/>
              <a:buAutoNum type="arabicPeriod"/>
            </a:pPr>
            <a:endParaRPr lang="es-CL" dirty="0"/>
          </a:p>
          <a:p>
            <a:pPr marL="342900" lvl="0" indent="-342900" algn="just">
              <a:buFont typeface="+mj-lt"/>
              <a:buAutoNum type="arabicPeriod"/>
            </a:pPr>
            <a:r>
              <a:rPr lang="es-CL" dirty="0"/>
              <a:t>Prestar servicios estandarizados y de calidad a sus usuarios/as personas y empresas</a:t>
            </a:r>
          </a:p>
          <a:p>
            <a:pPr marL="342900" lvl="0" indent="-342900" algn="just">
              <a:buFont typeface="+mj-lt"/>
              <a:buAutoNum type="arabicPeriod"/>
            </a:pPr>
            <a:endParaRPr lang="es-CL" dirty="0"/>
          </a:p>
          <a:p>
            <a:pPr marL="342900" indent="-342900" algn="just">
              <a:buFont typeface="+mj-lt"/>
              <a:buAutoNum type="arabicPeriod"/>
            </a:pPr>
            <a:r>
              <a:rPr lang="es-CL" dirty="0"/>
              <a:t>Liderar la promoción de programas del SENCE en las empresas del territorio. Coordinando y capacitando a los Ejecutivos/as de Empresa OMIL.</a:t>
            </a:r>
          </a:p>
        </p:txBody>
      </p:sp>
      <p:pic>
        <p:nvPicPr>
          <p:cNvPr id="14" name="Imagen 13">
            <a:extLst>
              <a:ext uri="{FF2B5EF4-FFF2-40B4-BE49-F238E27FC236}">
                <a16:creationId xmlns:a16="http://schemas.microsoft.com/office/drawing/2014/main" id="{876D74C6-3F65-423D-B5F2-F91296C834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3678" y="2308421"/>
            <a:ext cx="1423851" cy="4350142"/>
          </a:xfrm>
          <a:prstGeom prst="rect">
            <a:avLst/>
          </a:prstGeom>
        </p:spPr>
      </p:pic>
    </p:spTree>
    <p:extLst>
      <p:ext uri="{BB962C8B-B14F-4D97-AF65-F5344CB8AC3E}">
        <p14:creationId xmlns:p14="http://schemas.microsoft.com/office/powerpoint/2010/main" val="299434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461665"/>
          </a:xfrm>
          <a:prstGeom prst="rect">
            <a:avLst/>
          </a:prstGeom>
        </p:spPr>
        <p:txBody>
          <a:bodyPr wrap="square">
            <a:spAutoFit/>
          </a:bodyPr>
          <a:lstStyle/>
          <a:p>
            <a:pPr lvl="0"/>
            <a:r>
              <a:rPr lang="es-MX" sz="2400" b="1" dirty="0">
                <a:solidFill>
                  <a:schemeClr val="tx2"/>
                </a:solidFill>
              </a:rPr>
              <a:t>2. Objetivo de las Plataformas Laborales</a:t>
            </a:r>
            <a:endParaRPr lang="es-CL" sz="2400" dirty="0">
              <a:solidFill>
                <a:schemeClr val="tx2"/>
              </a:solidFill>
            </a:endParaRPr>
          </a:p>
        </p:txBody>
      </p:sp>
      <p:sp>
        <p:nvSpPr>
          <p:cNvPr id="9" name="CuadroTexto 8">
            <a:extLst>
              <a:ext uri="{FF2B5EF4-FFF2-40B4-BE49-F238E27FC236}">
                <a16:creationId xmlns:a16="http://schemas.microsoft.com/office/drawing/2014/main" id="{F703807C-6A4E-4311-AACC-94324B0829DF}"/>
              </a:ext>
            </a:extLst>
          </p:cNvPr>
          <p:cNvSpPr txBox="1"/>
          <p:nvPr/>
        </p:nvSpPr>
        <p:spPr>
          <a:xfrm>
            <a:off x="699518" y="1265966"/>
            <a:ext cx="10652272" cy="3932615"/>
          </a:xfrm>
          <a:prstGeom prst="rect">
            <a:avLst/>
          </a:prstGeom>
          <a:noFill/>
        </p:spPr>
        <p:txBody>
          <a:bodyPr wrap="square" rtlCol="0">
            <a:spAutoFit/>
          </a:bodyPr>
          <a:lstStyle/>
          <a:p>
            <a:pPr algn="ctr"/>
            <a:r>
              <a:rPr lang="es-ES_tradnl" sz="2400" dirty="0"/>
              <a:t>Aumentar las colocaciones del sistema de intermediación laboral, mediante la ejecución de acciones y procesos de intermediación laboral.</a:t>
            </a:r>
          </a:p>
          <a:p>
            <a:pPr algn="ctr"/>
            <a:endParaRPr lang="es-ES_tradnl" sz="2400" dirty="0"/>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La Plataforma Busca Empleo Antofagasta es un canal de atención que busca orientar y apoyar el camino laboral de todos los usuarios, fortaleciendo las competencias laborales y entregando herramientas para abrir nuevas oportunidades que faciliten la inserción y el desarrollo en el Mercado Laboral.</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objetivo es garantizar el acceso universal a oportunidades de desarrollo laboral para todas las personas y empresas que lo requieran.</a:t>
            </a:r>
          </a:p>
          <a:p>
            <a:pPr algn="ctr"/>
            <a:endParaRPr lang="es-CL" sz="2400" dirty="0"/>
          </a:p>
          <a:p>
            <a:pPr algn="ctr"/>
            <a:endParaRPr lang="es-CL" dirty="0"/>
          </a:p>
        </p:txBody>
      </p:sp>
      <p:pic>
        <p:nvPicPr>
          <p:cNvPr id="4" name="Imagen 3">
            <a:extLst>
              <a:ext uri="{FF2B5EF4-FFF2-40B4-BE49-F238E27FC236}">
                <a16:creationId xmlns:a16="http://schemas.microsoft.com/office/drawing/2014/main" id="{917EDC89-0250-4FAB-89F5-BAB729D5C755}"/>
              </a:ext>
            </a:extLst>
          </p:cNvPr>
          <p:cNvPicPr>
            <a:picLocks noChangeAspect="1"/>
          </p:cNvPicPr>
          <p:nvPr/>
        </p:nvPicPr>
        <p:blipFill>
          <a:blip r:embed="rId5"/>
          <a:stretch>
            <a:fillRect/>
          </a:stretch>
        </p:blipFill>
        <p:spPr>
          <a:xfrm>
            <a:off x="4243307" y="4365104"/>
            <a:ext cx="2771775" cy="1647825"/>
          </a:xfrm>
          <a:prstGeom prst="rect">
            <a:avLst/>
          </a:prstGeom>
        </p:spPr>
      </p:pic>
    </p:spTree>
    <p:extLst>
      <p:ext uri="{BB962C8B-B14F-4D97-AF65-F5344CB8AC3E}">
        <p14:creationId xmlns:p14="http://schemas.microsoft.com/office/powerpoint/2010/main" val="37699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830997"/>
          </a:xfrm>
          <a:prstGeom prst="rect">
            <a:avLst/>
          </a:prstGeom>
        </p:spPr>
        <p:txBody>
          <a:bodyPr wrap="square">
            <a:spAutoFit/>
          </a:bodyPr>
          <a:lstStyle/>
          <a:p>
            <a:r>
              <a:rPr lang="es-MX" sz="2400" b="1" dirty="0">
                <a:solidFill>
                  <a:schemeClr val="tx2"/>
                </a:solidFill>
              </a:rPr>
              <a:t>3. Procesos y Acciones de Intermediación Laboral Plataforma Laborales</a:t>
            </a:r>
            <a:endParaRPr lang="es-CL" sz="2400" dirty="0">
              <a:solidFill>
                <a:schemeClr val="tx2"/>
              </a:solidFill>
            </a:endParaRPr>
          </a:p>
          <a:p>
            <a:pPr lvl="0"/>
            <a:endParaRPr lang="es-CL" sz="2400" dirty="0">
              <a:solidFill>
                <a:schemeClr val="tx2"/>
              </a:solidFill>
            </a:endParaRPr>
          </a:p>
        </p:txBody>
      </p:sp>
      <p:sp>
        <p:nvSpPr>
          <p:cNvPr id="9" name="CuadroTexto 8">
            <a:extLst>
              <a:ext uri="{FF2B5EF4-FFF2-40B4-BE49-F238E27FC236}">
                <a16:creationId xmlns:a16="http://schemas.microsoft.com/office/drawing/2014/main" id="{D705A2C0-A90F-4B54-9AC1-30D824700AA0}"/>
              </a:ext>
            </a:extLst>
          </p:cNvPr>
          <p:cNvSpPr txBox="1"/>
          <p:nvPr/>
        </p:nvSpPr>
        <p:spPr>
          <a:xfrm>
            <a:off x="911045" y="1274475"/>
            <a:ext cx="9792258" cy="738664"/>
          </a:xfrm>
          <a:prstGeom prst="rect">
            <a:avLst/>
          </a:prstGeom>
          <a:noFill/>
        </p:spPr>
        <p:txBody>
          <a:bodyPr wrap="square" rtlCol="0">
            <a:spAutoFit/>
          </a:bodyPr>
          <a:lstStyle/>
          <a:p>
            <a:pPr algn="ctr"/>
            <a:r>
              <a:rPr lang="es-ES" sz="2400" b="1" dirty="0">
                <a:solidFill>
                  <a:schemeClr val="tx2"/>
                </a:solidFill>
              </a:rPr>
              <a:t>Procesos Primarios</a:t>
            </a:r>
          </a:p>
          <a:p>
            <a:endParaRPr lang="es-CL" dirty="0">
              <a:solidFill>
                <a:schemeClr val="tx2"/>
              </a:solidFill>
            </a:endParaRPr>
          </a:p>
        </p:txBody>
      </p:sp>
      <p:graphicFrame>
        <p:nvGraphicFramePr>
          <p:cNvPr id="4" name="Diagrama 3">
            <a:extLst>
              <a:ext uri="{FF2B5EF4-FFF2-40B4-BE49-F238E27FC236}">
                <a16:creationId xmlns:a16="http://schemas.microsoft.com/office/drawing/2014/main" id="{E9BAEF49-54FC-4A36-8F0A-D6658E8DB342}"/>
              </a:ext>
            </a:extLst>
          </p:cNvPr>
          <p:cNvGraphicFramePr/>
          <p:nvPr>
            <p:extLst>
              <p:ext uri="{D42A27DB-BD31-4B8C-83A1-F6EECF244321}">
                <p14:modId xmlns:p14="http://schemas.microsoft.com/office/powerpoint/2010/main" val="1152808337"/>
              </p:ext>
            </p:extLst>
          </p:nvPr>
        </p:nvGraphicFramePr>
        <p:xfrm>
          <a:off x="1577153" y="1844824"/>
          <a:ext cx="8890285" cy="4212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485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830997"/>
          </a:xfrm>
          <a:prstGeom prst="rect">
            <a:avLst/>
          </a:prstGeom>
        </p:spPr>
        <p:txBody>
          <a:bodyPr wrap="square">
            <a:spAutoFit/>
          </a:bodyPr>
          <a:lstStyle/>
          <a:p>
            <a:r>
              <a:rPr lang="es-MX" sz="2400" b="1" dirty="0">
                <a:solidFill>
                  <a:schemeClr val="tx2"/>
                </a:solidFill>
              </a:rPr>
              <a:t>3. Procesos y Acciones de Intermediación Laboral Plataforma Laborales</a:t>
            </a:r>
            <a:endParaRPr lang="es-CL" sz="2400" dirty="0">
              <a:solidFill>
                <a:schemeClr val="tx2"/>
              </a:solidFill>
            </a:endParaRPr>
          </a:p>
          <a:p>
            <a:pPr lvl="0"/>
            <a:endParaRPr lang="es-CL" sz="2400" dirty="0">
              <a:solidFill>
                <a:schemeClr val="tx2"/>
              </a:solidFill>
            </a:endParaRPr>
          </a:p>
        </p:txBody>
      </p:sp>
      <p:sp>
        <p:nvSpPr>
          <p:cNvPr id="9" name="CuadroTexto 8">
            <a:extLst>
              <a:ext uri="{FF2B5EF4-FFF2-40B4-BE49-F238E27FC236}">
                <a16:creationId xmlns:a16="http://schemas.microsoft.com/office/drawing/2014/main" id="{D705A2C0-A90F-4B54-9AC1-30D824700AA0}"/>
              </a:ext>
            </a:extLst>
          </p:cNvPr>
          <p:cNvSpPr txBox="1"/>
          <p:nvPr/>
        </p:nvSpPr>
        <p:spPr>
          <a:xfrm>
            <a:off x="911045" y="1509936"/>
            <a:ext cx="9792258" cy="738664"/>
          </a:xfrm>
          <a:prstGeom prst="rect">
            <a:avLst/>
          </a:prstGeom>
          <a:noFill/>
        </p:spPr>
        <p:txBody>
          <a:bodyPr wrap="square" rtlCol="0">
            <a:spAutoFit/>
          </a:bodyPr>
          <a:lstStyle/>
          <a:p>
            <a:pPr algn="ctr"/>
            <a:r>
              <a:rPr lang="es-ES" sz="2400" b="1" dirty="0">
                <a:solidFill>
                  <a:schemeClr val="tx2"/>
                </a:solidFill>
              </a:rPr>
              <a:t>Procesos de Soporte</a:t>
            </a:r>
          </a:p>
          <a:p>
            <a:endParaRPr lang="es-CL" dirty="0">
              <a:solidFill>
                <a:schemeClr val="tx2"/>
              </a:solidFill>
            </a:endParaRPr>
          </a:p>
        </p:txBody>
      </p:sp>
      <p:grpSp>
        <p:nvGrpSpPr>
          <p:cNvPr id="11" name="Grupo 10">
            <a:extLst>
              <a:ext uri="{FF2B5EF4-FFF2-40B4-BE49-F238E27FC236}">
                <a16:creationId xmlns:a16="http://schemas.microsoft.com/office/drawing/2014/main" id="{4ECCBA4C-D247-40CD-8B3F-BAFD2DAF0745}"/>
              </a:ext>
            </a:extLst>
          </p:cNvPr>
          <p:cNvGrpSpPr/>
          <p:nvPr/>
        </p:nvGrpSpPr>
        <p:grpSpPr>
          <a:xfrm>
            <a:off x="2062758" y="2689869"/>
            <a:ext cx="3045614" cy="1981709"/>
            <a:chOff x="0" y="49"/>
            <a:chExt cx="3045614" cy="1981709"/>
          </a:xfrm>
        </p:grpSpPr>
        <p:sp>
          <p:nvSpPr>
            <p:cNvPr id="14" name="Rectángulo: esquinas redondeadas 13">
              <a:extLst>
                <a:ext uri="{FF2B5EF4-FFF2-40B4-BE49-F238E27FC236}">
                  <a16:creationId xmlns:a16="http://schemas.microsoft.com/office/drawing/2014/main" id="{9D3CEFF4-BF9C-45DB-825F-A1709ABECD7D}"/>
                </a:ext>
              </a:extLst>
            </p:cNvPr>
            <p:cNvSpPr/>
            <p:nvPr/>
          </p:nvSpPr>
          <p:spPr>
            <a:xfrm>
              <a:off x="0" y="49"/>
              <a:ext cx="3045614" cy="1981709"/>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ctángulo: esquinas redondeadas 4">
              <a:extLst>
                <a:ext uri="{FF2B5EF4-FFF2-40B4-BE49-F238E27FC236}">
                  <a16:creationId xmlns:a16="http://schemas.microsoft.com/office/drawing/2014/main" id="{89A8D03C-D463-4B87-ADA3-2759718E3F29}"/>
                </a:ext>
              </a:extLst>
            </p:cNvPr>
            <p:cNvSpPr txBox="1"/>
            <p:nvPr/>
          </p:nvSpPr>
          <p:spPr>
            <a:xfrm>
              <a:off x="96739" y="96788"/>
              <a:ext cx="2852136" cy="17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2800" kern="1200" dirty="0"/>
                <a:t>Actividades de difusión</a:t>
              </a:r>
            </a:p>
          </p:txBody>
        </p:sp>
      </p:grpSp>
      <p:grpSp>
        <p:nvGrpSpPr>
          <p:cNvPr id="17" name="Grupo 16">
            <a:extLst>
              <a:ext uri="{FF2B5EF4-FFF2-40B4-BE49-F238E27FC236}">
                <a16:creationId xmlns:a16="http://schemas.microsoft.com/office/drawing/2014/main" id="{58A4873F-97E7-4150-BC6C-C518C37AC77A}"/>
              </a:ext>
            </a:extLst>
          </p:cNvPr>
          <p:cNvGrpSpPr/>
          <p:nvPr/>
        </p:nvGrpSpPr>
        <p:grpSpPr>
          <a:xfrm>
            <a:off x="6455246" y="2689869"/>
            <a:ext cx="3045614" cy="1981709"/>
            <a:chOff x="0" y="2080844"/>
            <a:chExt cx="3045614" cy="1981709"/>
          </a:xfrm>
        </p:grpSpPr>
        <p:sp>
          <p:nvSpPr>
            <p:cNvPr id="18" name="Rectángulo: esquinas redondeadas 17">
              <a:extLst>
                <a:ext uri="{FF2B5EF4-FFF2-40B4-BE49-F238E27FC236}">
                  <a16:creationId xmlns:a16="http://schemas.microsoft.com/office/drawing/2014/main" id="{1A62801B-E41A-49FF-BC3A-5EF2848EB3C4}"/>
                </a:ext>
              </a:extLst>
            </p:cNvPr>
            <p:cNvSpPr/>
            <p:nvPr/>
          </p:nvSpPr>
          <p:spPr>
            <a:xfrm>
              <a:off x="0" y="2080844"/>
              <a:ext cx="3045614" cy="1981709"/>
            </a:xfrm>
            <a:prstGeom prst="roundRect">
              <a:avLst/>
            </a:pr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19" name="Rectángulo: esquinas redondeadas 4">
              <a:extLst>
                <a:ext uri="{FF2B5EF4-FFF2-40B4-BE49-F238E27FC236}">
                  <a16:creationId xmlns:a16="http://schemas.microsoft.com/office/drawing/2014/main" id="{43189A45-89FB-478A-B43B-BEC081C44C78}"/>
                </a:ext>
              </a:extLst>
            </p:cNvPr>
            <p:cNvSpPr txBox="1"/>
            <p:nvPr/>
          </p:nvSpPr>
          <p:spPr>
            <a:xfrm>
              <a:off x="96739" y="2177583"/>
              <a:ext cx="2852136" cy="17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2800" kern="1200" dirty="0"/>
                <a:t>Articulación territorial</a:t>
              </a:r>
            </a:p>
          </p:txBody>
        </p:sp>
      </p:grpSp>
      <p:sp>
        <p:nvSpPr>
          <p:cNvPr id="6" name="CuadroTexto 5">
            <a:extLst>
              <a:ext uri="{FF2B5EF4-FFF2-40B4-BE49-F238E27FC236}">
                <a16:creationId xmlns:a16="http://schemas.microsoft.com/office/drawing/2014/main" id="{ABF93318-06C3-4A18-A951-4C53CD86D7B2}"/>
              </a:ext>
            </a:extLst>
          </p:cNvPr>
          <p:cNvSpPr txBox="1"/>
          <p:nvPr/>
        </p:nvSpPr>
        <p:spPr>
          <a:xfrm>
            <a:off x="1306488" y="5229200"/>
            <a:ext cx="9396815" cy="1077218"/>
          </a:xfrm>
          <a:prstGeom prst="rect">
            <a:avLst/>
          </a:prstGeom>
          <a:noFill/>
        </p:spPr>
        <p:txBody>
          <a:bodyPr wrap="square" rtlCol="0">
            <a:spAutoFit/>
          </a:bodyPr>
          <a:lstStyle/>
          <a:p>
            <a:pPr algn="ctr"/>
            <a:r>
              <a:rPr lang="es-CL" sz="1600" dirty="0"/>
              <a:t>Las acciones de actividades de difusión y de articulación territorial deben ser realizadas y coordinadas por cada Dirección Regional y no son responsabilidad del proveedor, por lo que no se puede aceptar que los proveedores contraten participación en medios de comunicación o asuman la responsabilidad de la coordinación de las redes territoriales.</a:t>
            </a:r>
          </a:p>
        </p:txBody>
      </p:sp>
    </p:spTree>
    <p:extLst>
      <p:ext uri="{BB962C8B-B14F-4D97-AF65-F5344CB8AC3E}">
        <p14:creationId xmlns:p14="http://schemas.microsoft.com/office/powerpoint/2010/main" val="167816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CL" sz="2400" b="1" dirty="0">
                <a:solidFill>
                  <a:schemeClr val="tx2"/>
                </a:solidFill>
              </a:rPr>
              <a:t>4. Indicadores y resultados esperados.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E68E347E-5726-4DFD-BB12-E89C5A7515B0}"/>
              </a:ext>
            </a:extLst>
          </p:cNvPr>
          <p:cNvSpPr/>
          <p:nvPr/>
        </p:nvSpPr>
        <p:spPr>
          <a:xfrm>
            <a:off x="758822" y="1951561"/>
            <a:ext cx="10223762" cy="3139321"/>
          </a:xfrm>
          <a:prstGeom prst="rect">
            <a:avLst/>
          </a:prstGeom>
        </p:spPr>
        <p:txBody>
          <a:bodyPr wrap="square">
            <a:spAutoFit/>
          </a:bodyPr>
          <a:lstStyle/>
          <a:p>
            <a:pPr marL="342900" lvl="0" indent="-342900" algn="just">
              <a:buFont typeface="+mj-lt"/>
              <a:buAutoNum type="arabicPeriod"/>
            </a:pPr>
            <a:r>
              <a:rPr lang="es-CL" dirty="0"/>
              <a:t>Apoyar la consecución de las metas de la Dirección Regional, respecto a la cantidad de usuarios que recibirán los servicios de intermediación laboral.</a:t>
            </a:r>
          </a:p>
          <a:p>
            <a:pPr marL="342900" lvl="0" indent="-342900" algn="just">
              <a:buFont typeface="+mj-lt"/>
              <a:buAutoNum type="arabicPeriod"/>
            </a:pPr>
            <a:endParaRPr lang="es-CL" dirty="0"/>
          </a:p>
          <a:p>
            <a:pPr marL="342900" lvl="0" indent="-342900" algn="just">
              <a:buFont typeface="+mj-lt"/>
              <a:buAutoNum type="arabicPeriod"/>
            </a:pPr>
            <a:r>
              <a:rPr lang="es-CL" dirty="0"/>
              <a:t>Aumentar la cantidad de empresas que acceden a los servicios de intermediación y otros programas del SENCE.</a:t>
            </a:r>
          </a:p>
          <a:p>
            <a:pPr algn="just"/>
            <a:r>
              <a:rPr lang="es-CL" dirty="0"/>
              <a:t> </a:t>
            </a:r>
          </a:p>
          <a:p>
            <a:pPr lvl="0" algn="just"/>
            <a:r>
              <a:rPr lang="es-CL" dirty="0"/>
              <a:t>3.  Aumentar la cantidad de vacantes disponibles en la Bolsa Nacional de Empleo (BNE).</a:t>
            </a:r>
          </a:p>
          <a:p>
            <a:pPr marL="342900" indent="-342900" algn="just">
              <a:buFont typeface="+mj-lt"/>
              <a:buAutoNum type="arabicPeriod"/>
            </a:pPr>
            <a:endParaRPr lang="es-CL" dirty="0"/>
          </a:p>
          <a:p>
            <a:pPr lvl="0" algn="just"/>
            <a:r>
              <a:rPr lang="es-CL" dirty="0"/>
              <a:t>4.   Mejorar el posicionamiento que tiene SENCE en la región como servicio público de empleo.</a:t>
            </a:r>
          </a:p>
          <a:p>
            <a:endParaRPr lang="es-CL" dirty="0"/>
          </a:p>
          <a:p>
            <a:endParaRPr lang="es-CL" dirty="0"/>
          </a:p>
        </p:txBody>
      </p:sp>
    </p:spTree>
    <p:extLst>
      <p:ext uri="{BB962C8B-B14F-4D97-AF65-F5344CB8AC3E}">
        <p14:creationId xmlns:p14="http://schemas.microsoft.com/office/powerpoint/2010/main" val="177827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9 Rectángulo">
            <a:extLst>
              <a:ext uri="{FF2B5EF4-FFF2-40B4-BE49-F238E27FC236}">
                <a16:creationId xmlns:a16="http://schemas.microsoft.com/office/drawing/2014/main" id="{71D56B69-6CBA-5442-B787-435EA0893F62}"/>
              </a:ext>
            </a:extLst>
          </p:cNvPr>
          <p:cNvSpPr/>
          <p:nvPr/>
        </p:nvSpPr>
        <p:spPr>
          <a:xfrm>
            <a:off x="766614" y="406405"/>
            <a:ext cx="288862" cy="646331"/>
          </a:xfrm>
          <a:prstGeom prst="rect">
            <a:avLst/>
          </a:prstGeom>
        </p:spPr>
        <p:txBody>
          <a:bodyPr wrap="none">
            <a:spAutoFit/>
          </a:bodyPr>
          <a:lstStyle/>
          <a:p>
            <a:r>
              <a:rPr lang="es-CL" sz="3600" b="1" dirty="0">
                <a:solidFill>
                  <a:schemeClr val="accent3"/>
                </a:solidFill>
              </a:rPr>
              <a:t> </a:t>
            </a:r>
            <a:endParaRPr lang="es-CL" b="1" dirty="0">
              <a:solidFill>
                <a:schemeClr val="accent3"/>
              </a:solidFill>
            </a:endParaRPr>
          </a:p>
        </p:txBody>
      </p:sp>
      <p:cxnSp>
        <p:nvCxnSpPr>
          <p:cNvPr id="13" name="Conector recto 12">
            <a:extLst>
              <a:ext uri="{FF2B5EF4-FFF2-40B4-BE49-F238E27FC236}">
                <a16:creationId xmlns:a16="http://schemas.microsoft.com/office/drawing/2014/main" id="{DE70D0EF-CE15-694C-BFE5-C85954ADFFA0}"/>
              </a:ext>
            </a:extLst>
          </p:cNvPr>
          <p:cNvCxnSpPr>
            <a:cxnSpLocks/>
          </p:cNvCxnSpPr>
          <p:nvPr/>
        </p:nvCxnSpPr>
        <p:spPr>
          <a:xfrm>
            <a:off x="838622" y="1052736"/>
            <a:ext cx="935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descr="Imagen que contiene reloj, medidor&#10;&#10;Descripción generada automáticamente">
            <a:extLst>
              <a:ext uri="{FF2B5EF4-FFF2-40B4-BE49-F238E27FC236}">
                <a16:creationId xmlns:a16="http://schemas.microsoft.com/office/drawing/2014/main" id="{C75396A6-C1E9-6345-B33C-A550B789E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04" r="9380" b="58314"/>
          <a:stretch/>
        </p:blipFill>
        <p:spPr>
          <a:xfrm>
            <a:off x="10467438" y="0"/>
            <a:ext cx="1722976" cy="836712"/>
          </a:xfrm>
          <a:prstGeom prst="rect">
            <a:avLst/>
          </a:prstGeom>
        </p:spPr>
      </p:pic>
      <p:sp>
        <p:nvSpPr>
          <p:cNvPr id="2" name="Rectangle 8">
            <a:extLst>
              <a:ext uri="{FF2B5EF4-FFF2-40B4-BE49-F238E27FC236}">
                <a16:creationId xmlns:a16="http://schemas.microsoft.com/office/drawing/2014/main" id="{5A808616-D250-4622-AA36-35B6D4332E7D}"/>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12">
            <a:extLst>
              <a:ext uri="{FF2B5EF4-FFF2-40B4-BE49-F238E27FC236}">
                <a16:creationId xmlns:a16="http://schemas.microsoft.com/office/drawing/2014/main" id="{C02F54D2-E98B-4D05-8F9A-6DF3DE04F295}"/>
              </a:ext>
            </a:extLst>
          </p:cNvPr>
          <p:cNvSpPr>
            <a:spLocks noChangeArrowheads="1"/>
          </p:cNvSpPr>
          <p:nvPr/>
        </p:nvSpPr>
        <p:spPr bwMode="auto">
          <a:xfrm>
            <a:off x="0" y="457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3CB81D87-E587-4F61-AF13-43C7140F0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a:stretch/>
        </p:blipFill>
        <p:spPr>
          <a:xfrm>
            <a:off x="10127654" y="5851371"/>
            <a:ext cx="1725445" cy="857701"/>
          </a:xfrm>
          <a:prstGeom prst="rect">
            <a:avLst/>
          </a:prstGeom>
        </p:spPr>
      </p:pic>
      <p:sp>
        <p:nvSpPr>
          <p:cNvPr id="3" name="2 Rectángulo"/>
          <p:cNvSpPr/>
          <p:nvPr/>
        </p:nvSpPr>
        <p:spPr>
          <a:xfrm>
            <a:off x="766614" y="381241"/>
            <a:ext cx="9725162" cy="1200329"/>
          </a:xfrm>
          <a:prstGeom prst="rect">
            <a:avLst/>
          </a:prstGeom>
        </p:spPr>
        <p:txBody>
          <a:bodyPr wrap="square">
            <a:spAutoFit/>
          </a:bodyPr>
          <a:lstStyle/>
          <a:p>
            <a:pPr lvl="0"/>
            <a:r>
              <a:rPr lang="es-CL" sz="2400" b="1" dirty="0">
                <a:solidFill>
                  <a:schemeClr val="tx2"/>
                </a:solidFill>
              </a:rPr>
              <a:t>4. Indicadores y resultados esperados.</a:t>
            </a:r>
            <a:endParaRPr lang="es-CL" sz="2400" dirty="0">
              <a:solidFill>
                <a:schemeClr val="tx2"/>
              </a:solidFill>
            </a:endParaRPr>
          </a:p>
          <a:p>
            <a:endParaRPr lang="es-CL" sz="2400" dirty="0">
              <a:solidFill>
                <a:schemeClr val="tx2"/>
              </a:solidFill>
            </a:endParaRPr>
          </a:p>
          <a:p>
            <a:pPr lvl="0"/>
            <a:endParaRPr lang="es-CL" sz="2400" dirty="0">
              <a:solidFill>
                <a:schemeClr val="tx2"/>
              </a:solidFill>
            </a:endParaRPr>
          </a:p>
        </p:txBody>
      </p:sp>
      <p:sp>
        <p:nvSpPr>
          <p:cNvPr id="9" name="6 Rectángulo">
            <a:extLst>
              <a:ext uri="{FF2B5EF4-FFF2-40B4-BE49-F238E27FC236}">
                <a16:creationId xmlns:a16="http://schemas.microsoft.com/office/drawing/2014/main" id="{E68E347E-5726-4DFD-BB12-E89C5A7515B0}"/>
              </a:ext>
            </a:extLst>
          </p:cNvPr>
          <p:cNvSpPr/>
          <p:nvPr/>
        </p:nvSpPr>
        <p:spPr>
          <a:xfrm>
            <a:off x="406574" y="825818"/>
            <a:ext cx="11050500" cy="5630324"/>
          </a:xfrm>
          <a:prstGeom prst="rect">
            <a:avLst/>
          </a:prstGeom>
        </p:spPr>
        <p:txBody>
          <a:bodyPr wrap="square">
            <a:spAutoFit/>
          </a:bodyPr>
          <a:lstStyle/>
          <a:p>
            <a:pPr algn="just">
              <a:lnSpc>
                <a:spcPct val="107000"/>
              </a:lnSpc>
              <a:spcAft>
                <a:spcPts val="800"/>
              </a:spcAft>
            </a:pPr>
            <a:r>
              <a:rPr lang="es-CL" sz="1800" u="sng" dirty="0">
                <a:effectLst/>
                <a:latin typeface="Calibri" panose="020F0502020204030204" pitchFamily="34" charset="0"/>
                <a:ea typeface="Calibri" panose="020F0502020204030204" pitchFamily="34" charset="0"/>
                <a:cs typeface="Times New Roman" panose="02020603050405020304" pitchFamily="18" charset="0"/>
              </a:rPr>
              <a:t>				Servicios a implementar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La Plataforma Busca Empleo Antofagasta implementará y prestará los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sgts</a:t>
            </a:r>
            <a:r>
              <a:rPr lang="es-CL" sz="1800" dirty="0">
                <a:effectLst/>
                <a:latin typeface="Calibri" panose="020F0502020204030204" pitchFamily="34" charset="0"/>
                <a:ea typeface="Calibri" panose="020F0502020204030204" pitchFamily="34" charset="0"/>
                <a:cs typeface="Times New Roman" panose="02020603050405020304" pitchFamily="18" charset="0"/>
              </a:rPr>
              <a:t>. Servicios:</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 Información Laboral: proveer información acerca de las características del mercado laboral a nivel local. El resultado esperado es mejorar la toma de decisiones de empresas y personas durante la intersección entre oferta y demanda de empleo. Paralelamente, la Plataforma Laboral difundirá los servicios de empleabilidad disponibles en el territorio para mejorar las oportunidades de acceso y/o permanencia en el Mercado Laboral. </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b) Orientación Laboral: desarrollar actividades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psicolaborales</a:t>
            </a:r>
            <a:r>
              <a:rPr lang="es-CL" sz="1800" dirty="0">
                <a:effectLst/>
                <a:latin typeface="Calibri" panose="020F0502020204030204" pitchFamily="34" charset="0"/>
                <a:ea typeface="Calibri" panose="020F0502020204030204" pitchFamily="34" charset="0"/>
                <a:cs typeface="Times New Roman" panose="02020603050405020304" pitchFamily="18" charset="0"/>
              </a:rPr>
              <a:t> que permitan apoyar la construcción de trayectorias laborales y diagnósticos para el desarrollo del capital humano. El resultado esperado consiste en la detección de habilidades, destrezas e intereses de los buscadores de empleo y su preparación para enfrentar desafíos laborales.     </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c) Vinculación Laboral: generar procesos de adecuación entre las habilidades, destrezas e intereses de los buscadores de empleo y las necesidades de contratación definidas por el sector productivo. El resultado esperado consiste en disminuir los costos de transacción relacionados a la búsqueda de empleo y/o contratación de Capital Humano, así como generar puestos de empleo sostenibles en el tiempo. </a:t>
            </a:r>
          </a:p>
          <a:p>
            <a:pPr algn="just">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d) Derivación a Herramientas de Empleabilidad: promover canales de acceso a la oferta programática del territorio orientada a mejorar las condiciones de empleabilidad de las personas que buscan empleo y/o el desarrollo laboral de los trabajadores al interior de la empresa. El resultado esperado es facilitar el ingreso de las personas a servicios de capacitación pertinentes, certificación de competencias laborales, subsidios, entre otros.  </a:t>
            </a:r>
          </a:p>
        </p:txBody>
      </p:sp>
    </p:spTree>
    <p:extLst>
      <p:ext uri="{BB962C8B-B14F-4D97-AF65-F5344CB8AC3E}">
        <p14:creationId xmlns:p14="http://schemas.microsoft.com/office/powerpoint/2010/main" val="3091219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14097</TotalTime>
  <Words>2701</Words>
  <Application>Microsoft Office PowerPoint</Application>
  <PresentationFormat>Personalizado</PresentationFormat>
  <Paragraphs>225</Paragraphs>
  <Slides>23</Slides>
  <Notes>22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Servicio Nacional de Capacitación y empleo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Yasmina Troncoso Narvaez</dc:creator>
  <cp:lastModifiedBy>Claudia Andrea Meneses Oliva</cp:lastModifiedBy>
  <cp:revision>466</cp:revision>
  <dcterms:created xsi:type="dcterms:W3CDTF">2019-01-21T18:17:28Z</dcterms:created>
  <dcterms:modified xsi:type="dcterms:W3CDTF">2021-11-15T20:01:41Z</dcterms:modified>
</cp:coreProperties>
</file>