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294" r:id="rId2"/>
    <p:sldId id="295" r:id="rId3"/>
    <p:sldId id="296" r:id="rId4"/>
    <p:sldId id="256" r:id="rId5"/>
    <p:sldId id="3474" r:id="rId6"/>
    <p:sldId id="269" r:id="rId7"/>
    <p:sldId id="270" r:id="rId8"/>
    <p:sldId id="273" r:id="rId9"/>
    <p:sldId id="3476" r:id="rId10"/>
    <p:sldId id="258" r:id="rId11"/>
    <p:sldId id="3477" r:id="rId12"/>
    <p:sldId id="3478" r:id="rId13"/>
    <p:sldId id="3479" r:id="rId14"/>
    <p:sldId id="330" r:id="rId15"/>
    <p:sldId id="3475" r:id="rId16"/>
    <p:sldId id="3465" r:id="rId17"/>
    <p:sldId id="3466" r:id="rId18"/>
    <p:sldId id="3467" r:id="rId19"/>
    <p:sldId id="3480" r:id="rId20"/>
    <p:sldId id="3468" r:id="rId21"/>
    <p:sldId id="3462" r:id="rId22"/>
    <p:sldId id="3454" r:id="rId23"/>
    <p:sldId id="3482" r:id="rId24"/>
    <p:sldId id="3463" r:id="rId25"/>
    <p:sldId id="3464" r:id="rId26"/>
    <p:sldId id="3460" r:id="rId27"/>
    <p:sldId id="3471" r:id="rId28"/>
    <p:sldId id="3371" r:id="rId29"/>
    <p:sldId id="309"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2" autoAdjust="0"/>
    <p:restoredTop sz="94660"/>
  </p:normalViewPr>
  <p:slideViewPr>
    <p:cSldViewPr snapToGrid="0">
      <p:cViewPr varScale="1">
        <p:scale>
          <a:sx n="72" d="100"/>
          <a:sy n="72" d="100"/>
        </p:scale>
        <p:origin x="654"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diagrams/_rels/data2.xml.rels><?xml version="1.0" encoding="UTF-8" standalone="yes"?>
<Relationships xmlns="http://schemas.openxmlformats.org/package/2006/relationships"><Relationship Id="rId1" Type="http://schemas.openxmlformats.org/officeDocument/2006/relationships/hyperlink" Target="http://www.subsidioalempleo.cl/" TargetMode="External"/></Relationships>
</file>

<file path=ppt/diagrams/_rels/drawing2.xml.rels><?xml version="1.0" encoding="UTF-8" standalone="yes"?>
<Relationships xmlns="http://schemas.openxmlformats.org/package/2006/relationships"><Relationship Id="rId1" Type="http://schemas.openxmlformats.org/officeDocument/2006/relationships/hyperlink" Target="http://www.subsidioalempleo.cl/" TargetMode="Externa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52A619-07C2-410B-A6D0-6D6034F5BB9D}"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7FCD6695-E2AC-4686-8411-04E4B0FD378B}">
      <dgm:prSet/>
      <dgm:spPr/>
      <dgm:t>
        <a:bodyPr/>
        <a:lstStyle/>
        <a:p>
          <a:r>
            <a:rPr lang="es-CL" b="0" i="0" dirty="0"/>
            <a:t>Dar a conocer los programas y subsidios disponibles para uso de las empresas.</a:t>
          </a:r>
          <a:endParaRPr lang="en-US" dirty="0"/>
        </a:p>
      </dgm:t>
    </dgm:pt>
    <dgm:pt modelId="{1EE8BE10-6F20-40D8-8F66-AF09255DD253}" type="parTrans" cxnId="{E107366F-DECF-477B-B804-2E2604CB519B}">
      <dgm:prSet/>
      <dgm:spPr/>
      <dgm:t>
        <a:bodyPr/>
        <a:lstStyle/>
        <a:p>
          <a:endParaRPr lang="en-US"/>
        </a:p>
      </dgm:t>
    </dgm:pt>
    <dgm:pt modelId="{21C75842-4ED8-4F91-92ED-359FAD8E963C}" type="sibTrans" cxnId="{E107366F-DECF-477B-B804-2E2604CB519B}">
      <dgm:prSet/>
      <dgm:spPr/>
      <dgm:t>
        <a:bodyPr/>
        <a:lstStyle/>
        <a:p>
          <a:endParaRPr lang="en-US"/>
        </a:p>
      </dgm:t>
    </dgm:pt>
    <dgm:pt modelId="{6CF7416C-AB68-48C4-99CF-E4151B9337F0}">
      <dgm:prSet/>
      <dgm:spPr/>
      <dgm:t>
        <a:bodyPr/>
        <a:lstStyle/>
        <a:p>
          <a:r>
            <a:rPr lang="es-CL" b="0" i="0"/>
            <a:t>Asesorar a la empresa sobre qué instrumento sería el mas optimo para la empresa.</a:t>
          </a:r>
          <a:endParaRPr lang="en-US"/>
        </a:p>
      </dgm:t>
    </dgm:pt>
    <dgm:pt modelId="{93A86C7B-4245-4F8B-9BD7-675CAECCAD8D}" type="parTrans" cxnId="{F7DA303D-30D1-4B41-B2E4-F124AE67B846}">
      <dgm:prSet/>
      <dgm:spPr/>
      <dgm:t>
        <a:bodyPr/>
        <a:lstStyle/>
        <a:p>
          <a:endParaRPr lang="en-US"/>
        </a:p>
      </dgm:t>
    </dgm:pt>
    <dgm:pt modelId="{01C76BD2-532A-4ACF-A0E7-AA612D2EC931}" type="sibTrans" cxnId="{F7DA303D-30D1-4B41-B2E4-F124AE67B846}">
      <dgm:prSet/>
      <dgm:spPr/>
      <dgm:t>
        <a:bodyPr/>
        <a:lstStyle/>
        <a:p>
          <a:endParaRPr lang="en-US"/>
        </a:p>
      </dgm:t>
    </dgm:pt>
    <dgm:pt modelId="{38098643-9600-4EFA-9E72-89B313DB0B16}">
      <dgm:prSet/>
      <dgm:spPr/>
      <dgm:t>
        <a:bodyPr/>
        <a:lstStyle/>
        <a:p>
          <a:r>
            <a:rPr lang="es-CL" b="0" i="0"/>
            <a:t>Publicar de manera totalmente gratuita las ofertas laborales de las empresas en la Bolsa Nacional del Empleo y apoyar la difusión y convocatoria.</a:t>
          </a:r>
          <a:endParaRPr lang="en-US"/>
        </a:p>
      </dgm:t>
    </dgm:pt>
    <dgm:pt modelId="{04D1D7EC-CBE9-4996-8420-307C973517B5}" type="parTrans" cxnId="{A224F2BC-36AF-4847-A7F3-1E08816CF890}">
      <dgm:prSet/>
      <dgm:spPr/>
      <dgm:t>
        <a:bodyPr/>
        <a:lstStyle/>
        <a:p>
          <a:endParaRPr lang="en-US"/>
        </a:p>
      </dgm:t>
    </dgm:pt>
    <dgm:pt modelId="{2C062A89-C094-4425-993D-16D24FF30A5D}" type="sibTrans" cxnId="{A224F2BC-36AF-4847-A7F3-1E08816CF890}">
      <dgm:prSet/>
      <dgm:spPr/>
      <dgm:t>
        <a:bodyPr/>
        <a:lstStyle/>
        <a:p>
          <a:endParaRPr lang="en-US"/>
        </a:p>
      </dgm:t>
    </dgm:pt>
    <dgm:pt modelId="{58970066-4585-4847-93AD-BCEFF361EBB8}">
      <dgm:prSet/>
      <dgm:spPr/>
      <dgm:t>
        <a:bodyPr/>
        <a:lstStyle/>
        <a:p>
          <a:r>
            <a:rPr lang="es-CL" b="0" i="0"/>
            <a:t>Preparación de Ferias Laborales Regionales y convocar a toda nuestra red de empresas.</a:t>
          </a:r>
          <a:endParaRPr lang="en-US"/>
        </a:p>
      </dgm:t>
    </dgm:pt>
    <dgm:pt modelId="{60E525C2-B2BE-4BB9-917E-0D3BAAF9CA2A}" type="parTrans" cxnId="{EEA1DF92-AB77-48FF-92C1-A86A5920BA99}">
      <dgm:prSet/>
      <dgm:spPr/>
      <dgm:t>
        <a:bodyPr/>
        <a:lstStyle/>
        <a:p>
          <a:endParaRPr lang="en-US"/>
        </a:p>
      </dgm:t>
    </dgm:pt>
    <dgm:pt modelId="{6F066439-DF17-44CE-BB60-E324A10F13DE}" type="sibTrans" cxnId="{EEA1DF92-AB77-48FF-92C1-A86A5920BA99}">
      <dgm:prSet/>
      <dgm:spPr/>
      <dgm:t>
        <a:bodyPr/>
        <a:lstStyle/>
        <a:p>
          <a:endParaRPr lang="en-US"/>
        </a:p>
      </dgm:t>
    </dgm:pt>
    <dgm:pt modelId="{D47A1349-4597-4447-A20B-FCCEA4D4BB5A}" type="pres">
      <dgm:prSet presAssocID="{0352A619-07C2-410B-A6D0-6D6034F5BB9D}" presName="diagram" presStyleCnt="0">
        <dgm:presLayoutVars>
          <dgm:dir/>
          <dgm:resizeHandles val="exact"/>
        </dgm:presLayoutVars>
      </dgm:prSet>
      <dgm:spPr/>
    </dgm:pt>
    <dgm:pt modelId="{A3F24282-8341-4635-A2D0-518FAD59A304}" type="pres">
      <dgm:prSet presAssocID="{7FCD6695-E2AC-4686-8411-04E4B0FD378B}" presName="node" presStyleLbl="node1" presStyleIdx="0" presStyleCnt="4">
        <dgm:presLayoutVars>
          <dgm:bulletEnabled val="1"/>
        </dgm:presLayoutVars>
      </dgm:prSet>
      <dgm:spPr/>
    </dgm:pt>
    <dgm:pt modelId="{80C722D0-D79F-41BC-9D6D-0F6A55ADDCD6}" type="pres">
      <dgm:prSet presAssocID="{21C75842-4ED8-4F91-92ED-359FAD8E963C}" presName="sibTrans" presStyleCnt="0"/>
      <dgm:spPr/>
    </dgm:pt>
    <dgm:pt modelId="{F1AAA17E-7BB3-400C-B4F6-5FB92A7F53A7}" type="pres">
      <dgm:prSet presAssocID="{6CF7416C-AB68-48C4-99CF-E4151B9337F0}" presName="node" presStyleLbl="node1" presStyleIdx="1" presStyleCnt="4">
        <dgm:presLayoutVars>
          <dgm:bulletEnabled val="1"/>
        </dgm:presLayoutVars>
      </dgm:prSet>
      <dgm:spPr/>
    </dgm:pt>
    <dgm:pt modelId="{43017D12-C3C6-4C63-B836-2FA33CD2E52D}" type="pres">
      <dgm:prSet presAssocID="{01C76BD2-532A-4ACF-A0E7-AA612D2EC931}" presName="sibTrans" presStyleCnt="0"/>
      <dgm:spPr/>
    </dgm:pt>
    <dgm:pt modelId="{ACA2B43A-92C0-4390-8D61-6B0D268E8487}" type="pres">
      <dgm:prSet presAssocID="{38098643-9600-4EFA-9E72-89B313DB0B16}" presName="node" presStyleLbl="node1" presStyleIdx="2" presStyleCnt="4">
        <dgm:presLayoutVars>
          <dgm:bulletEnabled val="1"/>
        </dgm:presLayoutVars>
      </dgm:prSet>
      <dgm:spPr/>
    </dgm:pt>
    <dgm:pt modelId="{D75DD41F-280E-407E-A8C7-A89F4AE0137D}" type="pres">
      <dgm:prSet presAssocID="{2C062A89-C094-4425-993D-16D24FF30A5D}" presName="sibTrans" presStyleCnt="0"/>
      <dgm:spPr/>
    </dgm:pt>
    <dgm:pt modelId="{D3DB4D74-E940-4048-ACC9-86CAA1D2C224}" type="pres">
      <dgm:prSet presAssocID="{58970066-4585-4847-93AD-BCEFF361EBB8}" presName="node" presStyleLbl="node1" presStyleIdx="3" presStyleCnt="4">
        <dgm:presLayoutVars>
          <dgm:bulletEnabled val="1"/>
        </dgm:presLayoutVars>
      </dgm:prSet>
      <dgm:spPr/>
    </dgm:pt>
  </dgm:ptLst>
  <dgm:cxnLst>
    <dgm:cxn modelId="{E5FCAE02-0948-4630-9B3F-9CD67C7BAFC5}" type="presOf" srcId="{38098643-9600-4EFA-9E72-89B313DB0B16}" destId="{ACA2B43A-92C0-4390-8D61-6B0D268E8487}" srcOrd="0" destOrd="0" presId="urn:microsoft.com/office/officeart/2005/8/layout/default"/>
    <dgm:cxn modelId="{3F9B1313-D520-4E91-95CE-650E0FFF08B7}" type="presOf" srcId="{0352A619-07C2-410B-A6D0-6D6034F5BB9D}" destId="{D47A1349-4597-4447-A20B-FCCEA4D4BB5A}" srcOrd="0" destOrd="0" presId="urn:microsoft.com/office/officeart/2005/8/layout/default"/>
    <dgm:cxn modelId="{84E68E24-E775-43D4-BB5E-6FAB749FBA87}" type="presOf" srcId="{7FCD6695-E2AC-4686-8411-04E4B0FD378B}" destId="{A3F24282-8341-4635-A2D0-518FAD59A304}" srcOrd="0" destOrd="0" presId="urn:microsoft.com/office/officeart/2005/8/layout/default"/>
    <dgm:cxn modelId="{F7DA303D-30D1-4B41-B2E4-F124AE67B846}" srcId="{0352A619-07C2-410B-A6D0-6D6034F5BB9D}" destId="{6CF7416C-AB68-48C4-99CF-E4151B9337F0}" srcOrd="1" destOrd="0" parTransId="{93A86C7B-4245-4F8B-9BD7-675CAECCAD8D}" sibTransId="{01C76BD2-532A-4ACF-A0E7-AA612D2EC931}"/>
    <dgm:cxn modelId="{E107366F-DECF-477B-B804-2E2604CB519B}" srcId="{0352A619-07C2-410B-A6D0-6D6034F5BB9D}" destId="{7FCD6695-E2AC-4686-8411-04E4B0FD378B}" srcOrd="0" destOrd="0" parTransId="{1EE8BE10-6F20-40D8-8F66-AF09255DD253}" sibTransId="{21C75842-4ED8-4F91-92ED-359FAD8E963C}"/>
    <dgm:cxn modelId="{EABC8775-3FE2-48F7-8CB9-1A2BC8E03ADD}" type="presOf" srcId="{6CF7416C-AB68-48C4-99CF-E4151B9337F0}" destId="{F1AAA17E-7BB3-400C-B4F6-5FB92A7F53A7}" srcOrd="0" destOrd="0" presId="urn:microsoft.com/office/officeart/2005/8/layout/default"/>
    <dgm:cxn modelId="{EEA1DF92-AB77-48FF-92C1-A86A5920BA99}" srcId="{0352A619-07C2-410B-A6D0-6D6034F5BB9D}" destId="{58970066-4585-4847-93AD-BCEFF361EBB8}" srcOrd="3" destOrd="0" parTransId="{60E525C2-B2BE-4BB9-917E-0D3BAAF9CA2A}" sibTransId="{6F066439-DF17-44CE-BB60-E324A10F13DE}"/>
    <dgm:cxn modelId="{A224F2BC-36AF-4847-A7F3-1E08816CF890}" srcId="{0352A619-07C2-410B-A6D0-6D6034F5BB9D}" destId="{38098643-9600-4EFA-9E72-89B313DB0B16}" srcOrd="2" destOrd="0" parTransId="{04D1D7EC-CBE9-4996-8420-307C973517B5}" sibTransId="{2C062A89-C094-4425-993D-16D24FF30A5D}"/>
    <dgm:cxn modelId="{08A323D3-5C53-493D-AAFE-E9D8AA130A4E}" type="presOf" srcId="{58970066-4585-4847-93AD-BCEFF361EBB8}" destId="{D3DB4D74-E940-4048-ACC9-86CAA1D2C224}" srcOrd="0" destOrd="0" presId="urn:microsoft.com/office/officeart/2005/8/layout/default"/>
    <dgm:cxn modelId="{6EF78328-3908-4D4D-9B86-53DCFFCD0A34}" type="presParOf" srcId="{D47A1349-4597-4447-A20B-FCCEA4D4BB5A}" destId="{A3F24282-8341-4635-A2D0-518FAD59A304}" srcOrd="0" destOrd="0" presId="urn:microsoft.com/office/officeart/2005/8/layout/default"/>
    <dgm:cxn modelId="{CAACE118-A62F-427F-939C-752FED519739}" type="presParOf" srcId="{D47A1349-4597-4447-A20B-FCCEA4D4BB5A}" destId="{80C722D0-D79F-41BC-9D6D-0F6A55ADDCD6}" srcOrd="1" destOrd="0" presId="urn:microsoft.com/office/officeart/2005/8/layout/default"/>
    <dgm:cxn modelId="{A67F9457-A78E-4A66-B870-58369EC7829A}" type="presParOf" srcId="{D47A1349-4597-4447-A20B-FCCEA4D4BB5A}" destId="{F1AAA17E-7BB3-400C-B4F6-5FB92A7F53A7}" srcOrd="2" destOrd="0" presId="urn:microsoft.com/office/officeart/2005/8/layout/default"/>
    <dgm:cxn modelId="{1E751CE5-52C4-40E7-97FC-603331E06574}" type="presParOf" srcId="{D47A1349-4597-4447-A20B-FCCEA4D4BB5A}" destId="{43017D12-C3C6-4C63-B836-2FA33CD2E52D}" srcOrd="3" destOrd="0" presId="urn:microsoft.com/office/officeart/2005/8/layout/default"/>
    <dgm:cxn modelId="{A0CEA76B-76C9-49B6-AF86-D7C3CFB45DA3}" type="presParOf" srcId="{D47A1349-4597-4447-A20B-FCCEA4D4BB5A}" destId="{ACA2B43A-92C0-4390-8D61-6B0D268E8487}" srcOrd="4" destOrd="0" presId="urn:microsoft.com/office/officeart/2005/8/layout/default"/>
    <dgm:cxn modelId="{9C1E641C-A3D7-469E-A87F-4795D3E4D9C1}" type="presParOf" srcId="{D47A1349-4597-4447-A20B-FCCEA4D4BB5A}" destId="{D75DD41F-280E-407E-A8C7-A89F4AE0137D}" srcOrd="5" destOrd="0" presId="urn:microsoft.com/office/officeart/2005/8/layout/default"/>
    <dgm:cxn modelId="{998BC403-C7F7-41B9-8D3D-9543DD40CF0B}" type="presParOf" srcId="{D47A1349-4597-4447-A20B-FCCEA4D4BB5A}" destId="{D3DB4D74-E940-4048-ACC9-86CAA1D2C224}"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D7C16D8-DB92-4205-8E4E-696EB56AD403}" type="doc">
      <dgm:prSet loTypeId="urn:microsoft.com/office/officeart/2005/8/layout/vProcess5" loCatId="process" qsTypeId="urn:microsoft.com/office/officeart/2005/8/quickstyle/simple1" qsCatId="simple" csTypeId="urn:microsoft.com/office/officeart/2005/8/colors/colorful2" csCatId="colorful"/>
      <dgm:spPr/>
      <dgm:t>
        <a:bodyPr/>
        <a:lstStyle/>
        <a:p>
          <a:endParaRPr lang="en-US"/>
        </a:p>
      </dgm:t>
    </dgm:pt>
    <dgm:pt modelId="{C6799592-FBAB-44D2-8465-23EDEEC05581}">
      <dgm:prSet/>
      <dgm:spPr/>
      <dgm:t>
        <a:bodyPr/>
        <a:lstStyle/>
        <a:p>
          <a:r>
            <a:rPr lang="es-CL" b="0" i="0"/>
            <a:t>Se entregará un subsidio de $200.000 por cada niño o niña menor de 2 años que el trabajador/a beneficiario/a tenga a su cuidado.</a:t>
          </a:r>
          <a:endParaRPr lang="en-US"/>
        </a:p>
      </dgm:t>
    </dgm:pt>
    <dgm:pt modelId="{05DAD8C9-119C-48F4-AE3A-C5FA2E284627}" type="parTrans" cxnId="{6A2448AB-F0D7-4D0D-ACC9-22D075E09610}">
      <dgm:prSet/>
      <dgm:spPr/>
      <dgm:t>
        <a:bodyPr/>
        <a:lstStyle/>
        <a:p>
          <a:endParaRPr lang="en-US"/>
        </a:p>
      </dgm:t>
    </dgm:pt>
    <dgm:pt modelId="{D3B88F73-8F69-4F27-BCF8-0C680D98A9AE}" type="sibTrans" cxnId="{6A2448AB-F0D7-4D0D-ACC9-22D075E09610}">
      <dgm:prSet/>
      <dgm:spPr/>
      <dgm:t>
        <a:bodyPr/>
        <a:lstStyle/>
        <a:p>
          <a:endParaRPr lang="en-US"/>
        </a:p>
      </dgm:t>
    </dgm:pt>
    <dgm:pt modelId="{A2C083B3-B3A0-443B-A57A-AD58E873DBCD}">
      <dgm:prSet/>
      <dgm:spPr/>
      <dgm:t>
        <a:bodyPr/>
        <a:lstStyle/>
        <a:p>
          <a:r>
            <a:rPr lang="es-CL" b="0" i="0"/>
            <a:t>El beneficio se entrega por un plazo de hasta 4 meses.</a:t>
          </a:r>
          <a:endParaRPr lang="en-US"/>
        </a:p>
      </dgm:t>
    </dgm:pt>
    <dgm:pt modelId="{736F089D-2548-4134-9F49-1F4094E57341}" type="parTrans" cxnId="{DEA5E73D-CB97-410A-954F-82D028923041}">
      <dgm:prSet/>
      <dgm:spPr/>
      <dgm:t>
        <a:bodyPr/>
        <a:lstStyle/>
        <a:p>
          <a:endParaRPr lang="en-US"/>
        </a:p>
      </dgm:t>
    </dgm:pt>
    <dgm:pt modelId="{B6BC08F7-AF8B-4F32-A075-42BFF5299616}" type="sibTrans" cxnId="{DEA5E73D-CB97-410A-954F-82D028923041}">
      <dgm:prSet/>
      <dgm:spPr/>
      <dgm:t>
        <a:bodyPr/>
        <a:lstStyle/>
        <a:p>
          <a:endParaRPr lang="en-US"/>
        </a:p>
      </dgm:t>
    </dgm:pt>
    <dgm:pt modelId="{3DEA1A9A-A375-448F-9C5C-CD5C9EFF72A8}">
      <dgm:prSet/>
      <dgm:spPr/>
      <dgm:t>
        <a:bodyPr/>
        <a:lstStyle/>
        <a:p>
          <a:r>
            <a:rPr lang="es-CL" b="0" i="0"/>
            <a:t>El beneficio termina cuando vence el plazo de 4 meses desde que fue otorgado</a:t>
          </a:r>
          <a:endParaRPr lang="en-US"/>
        </a:p>
      </dgm:t>
    </dgm:pt>
    <dgm:pt modelId="{8ABF3E00-3BDD-4464-8A75-1BD7AAF47A40}" type="parTrans" cxnId="{DC85C2D3-F105-4634-B688-2B6056C87531}">
      <dgm:prSet/>
      <dgm:spPr/>
      <dgm:t>
        <a:bodyPr/>
        <a:lstStyle/>
        <a:p>
          <a:endParaRPr lang="en-US"/>
        </a:p>
      </dgm:t>
    </dgm:pt>
    <dgm:pt modelId="{360246A7-CA0A-4495-9A8C-69132A9879BA}" type="sibTrans" cxnId="{DC85C2D3-F105-4634-B688-2B6056C87531}">
      <dgm:prSet/>
      <dgm:spPr/>
      <dgm:t>
        <a:bodyPr/>
        <a:lstStyle/>
        <a:p>
          <a:endParaRPr lang="en-US"/>
        </a:p>
      </dgm:t>
    </dgm:pt>
    <dgm:pt modelId="{810101E9-D142-41DB-9722-04B77A93F944}">
      <dgm:prSet/>
      <dgm:spPr/>
      <dgm:t>
        <a:bodyPr/>
        <a:lstStyle/>
        <a:p>
          <a:r>
            <a:rPr lang="es-CL" b="0" i="0"/>
            <a:t>Postulación a través de </a:t>
          </a:r>
          <a:r>
            <a:rPr lang="es-CL" b="0" i="0">
              <a:hlinkClick xmlns:r="http://schemas.openxmlformats.org/officeDocument/2006/relationships" r:id="rId1"/>
            </a:rPr>
            <a:t>www.subsidioalempleo.cl</a:t>
          </a:r>
          <a:r>
            <a:rPr lang="es-CL" b="0" i="0"/>
            <a:t> </a:t>
          </a:r>
          <a:endParaRPr lang="en-US"/>
        </a:p>
      </dgm:t>
    </dgm:pt>
    <dgm:pt modelId="{B168CC8B-0DFB-4783-B90A-80F42B82CFCE}" type="parTrans" cxnId="{542B68F4-BFB7-4215-B96F-C9D8C94133E6}">
      <dgm:prSet/>
      <dgm:spPr/>
      <dgm:t>
        <a:bodyPr/>
        <a:lstStyle/>
        <a:p>
          <a:endParaRPr lang="en-US"/>
        </a:p>
      </dgm:t>
    </dgm:pt>
    <dgm:pt modelId="{076B1396-1E30-486A-B3A4-05B520F1D4E0}" type="sibTrans" cxnId="{542B68F4-BFB7-4215-B96F-C9D8C94133E6}">
      <dgm:prSet/>
      <dgm:spPr/>
      <dgm:t>
        <a:bodyPr/>
        <a:lstStyle/>
        <a:p>
          <a:endParaRPr lang="en-US"/>
        </a:p>
      </dgm:t>
    </dgm:pt>
    <dgm:pt modelId="{87A68E40-D029-4695-8649-59D296501E27}" type="pres">
      <dgm:prSet presAssocID="{AD7C16D8-DB92-4205-8E4E-696EB56AD403}" presName="outerComposite" presStyleCnt="0">
        <dgm:presLayoutVars>
          <dgm:chMax val="5"/>
          <dgm:dir/>
          <dgm:resizeHandles val="exact"/>
        </dgm:presLayoutVars>
      </dgm:prSet>
      <dgm:spPr/>
    </dgm:pt>
    <dgm:pt modelId="{870FF08A-63B1-4127-AE12-E82BFFF9C57D}" type="pres">
      <dgm:prSet presAssocID="{AD7C16D8-DB92-4205-8E4E-696EB56AD403}" presName="dummyMaxCanvas" presStyleCnt="0">
        <dgm:presLayoutVars/>
      </dgm:prSet>
      <dgm:spPr/>
    </dgm:pt>
    <dgm:pt modelId="{BD08C480-231B-4C97-B855-0CF3A5C588EA}" type="pres">
      <dgm:prSet presAssocID="{AD7C16D8-DB92-4205-8E4E-696EB56AD403}" presName="FourNodes_1" presStyleLbl="node1" presStyleIdx="0" presStyleCnt="4">
        <dgm:presLayoutVars>
          <dgm:bulletEnabled val="1"/>
        </dgm:presLayoutVars>
      </dgm:prSet>
      <dgm:spPr/>
    </dgm:pt>
    <dgm:pt modelId="{570FF941-8469-4829-8B61-8463CD40491D}" type="pres">
      <dgm:prSet presAssocID="{AD7C16D8-DB92-4205-8E4E-696EB56AD403}" presName="FourNodes_2" presStyleLbl="node1" presStyleIdx="1" presStyleCnt="4">
        <dgm:presLayoutVars>
          <dgm:bulletEnabled val="1"/>
        </dgm:presLayoutVars>
      </dgm:prSet>
      <dgm:spPr/>
    </dgm:pt>
    <dgm:pt modelId="{A937D3A8-980C-4171-8F30-341B2517E271}" type="pres">
      <dgm:prSet presAssocID="{AD7C16D8-DB92-4205-8E4E-696EB56AD403}" presName="FourNodes_3" presStyleLbl="node1" presStyleIdx="2" presStyleCnt="4">
        <dgm:presLayoutVars>
          <dgm:bulletEnabled val="1"/>
        </dgm:presLayoutVars>
      </dgm:prSet>
      <dgm:spPr/>
    </dgm:pt>
    <dgm:pt modelId="{D49E89E6-0B9D-4256-BBFD-7AA8E86566DB}" type="pres">
      <dgm:prSet presAssocID="{AD7C16D8-DB92-4205-8E4E-696EB56AD403}" presName="FourNodes_4" presStyleLbl="node1" presStyleIdx="3" presStyleCnt="4">
        <dgm:presLayoutVars>
          <dgm:bulletEnabled val="1"/>
        </dgm:presLayoutVars>
      </dgm:prSet>
      <dgm:spPr/>
    </dgm:pt>
    <dgm:pt modelId="{43E32369-DDAD-45F2-B640-E43CF81785C5}" type="pres">
      <dgm:prSet presAssocID="{AD7C16D8-DB92-4205-8E4E-696EB56AD403}" presName="FourConn_1-2" presStyleLbl="fgAccFollowNode1" presStyleIdx="0" presStyleCnt="3">
        <dgm:presLayoutVars>
          <dgm:bulletEnabled val="1"/>
        </dgm:presLayoutVars>
      </dgm:prSet>
      <dgm:spPr/>
    </dgm:pt>
    <dgm:pt modelId="{004EF4BB-0DC5-4310-BA91-7A4AAC7325D1}" type="pres">
      <dgm:prSet presAssocID="{AD7C16D8-DB92-4205-8E4E-696EB56AD403}" presName="FourConn_2-3" presStyleLbl="fgAccFollowNode1" presStyleIdx="1" presStyleCnt="3">
        <dgm:presLayoutVars>
          <dgm:bulletEnabled val="1"/>
        </dgm:presLayoutVars>
      </dgm:prSet>
      <dgm:spPr/>
    </dgm:pt>
    <dgm:pt modelId="{3F386CDB-532D-468B-AE82-D3D8C97BC2CA}" type="pres">
      <dgm:prSet presAssocID="{AD7C16D8-DB92-4205-8E4E-696EB56AD403}" presName="FourConn_3-4" presStyleLbl="fgAccFollowNode1" presStyleIdx="2" presStyleCnt="3">
        <dgm:presLayoutVars>
          <dgm:bulletEnabled val="1"/>
        </dgm:presLayoutVars>
      </dgm:prSet>
      <dgm:spPr/>
    </dgm:pt>
    <dgm:pt modelId="{032D907C-42A2-4F62-8E22-A5689383B338}" type="pres">
      <dgm:prSet presAssocID="{AD7C16D8-DB92-4205-8E4E-696EB56AD403}" presName="FourNodes_1_text" presStyleLbl="node1" presStyleIdx="3" presStyleCnt="4">
        <dgm:presLayoutVars>
          <dgm:bulletEnabled val="1"/>
        </dgm:presLayoutVars>
      </dgm:prSet>
      <dgm:spPr/>
    </dgm:pt>
    <dgm:pt modelId="{396B1B3E-C68F-4ED3-9A3C-F31B891C09FE}" type="pres">
      <dgm:prSet presAssocID="{AD7C16D8-DB92-4205-8E4E-696EB56AD403}" presName="FourNodes_2_text" presStyleLbl="node1" presStyleIdx="3" presStyleCnt="4">
        <dgm:presLayoutVars>
          <dgm:bulletEnabled val="1"/>
        </dgm:presLayoutVars>
      </dgm:prSet>
      <dgm:spPr/>
    </dgm:pt>
    <dgm:pt modelId="{9974E411-3D95-4DE4-8752-7C17413CEFAC}" type="pres">
      <dgm:prSet presAssocID="{AD7C16D8-DB92-4205-8E4E-696EB56AD403}" presName="FourNodes_3_text" presStyleLbl="node1" presStyleIdx="3" presStyleCnt="4">
        <dgm:presLayoutVars>
          <dgm:bulletEnabled val="1"/>
        </dgm:presLayoutVars>
      </dgm:prSet>
      <dgm:spPr/>
    </dgm:pt>
    <dgm:pt modelId="{A3DDDEB6-FD33-4EB8-A376-3C21E137B85C}" type="pres">
      <dgm:prSet presAssocID="{AD7C16D8-DB92-4205-8E4E-696EB56AD403}" presName="FourNodes_4_text" presStyleLbl="node1" presStyleIdx="3" presStyleCnt="4">
        <dgm:presLayoutVars>
          <dgm:bulletEnabled val="1"/>
        </dgm:presLayoutVars>
      </dgm:prSet>
      <dgm:spPr/>
    </dgm:pt>
  </dgm:ptLst>
  <dgm:cxnLst>
    <dgm:cxn modelId="{959FBA05-5257-4765-ACD1-A67C5BB1D36F}" type="presOf" srcId="{360246A7-CA0A-4495-9A8C-69132A9879BA}" destId="{3F386CDB-532D-468B-AE82-D3D8C97BC2CA}" srcOrd="0" destOrd="0" presId="urn:microsoft.com/office/officeart/2005/8/layout/vProcess5"/>
    <dgm:cxn modelId="{E54B6120-08FB-407B-942D-06284BD3F699}" type="presOf" srcId="{3DEA1A9A-A375-448F-9C5C-CD5C9EFF72A8}" destId="{9974E411-3D95-4DE4-8752-7C17413CEFAC}" srcOrd="1" destOrd="0" presId="urn:microsoft.com/office/officeart/2005/8/layout/vProcess5"/>
    <dgm:cxn modelId="{BD44143A-8094-4E57-BBBE-30E1A89011D5}" type="presOf" srcId="{A2C083B3-B3A0-443B-A57A-AD58E873DBCD}" destId="{396B1B3E-C68F-4ED3-9A3C-F31B891C09FE}" srcOrd="1" destOrd="0" presId="urn:microsoft.com/office/officeart/2005/8/layout/vProcess5"/>
    <dgm:cxn modelId="{DEA5E73D-CB97-410A-954F-82D028923041}" srcId="{AD7C16D8-DB92-4205-8E4E-696EB56AD403}" destId="{A2C083B3-B3A0-443B-A57A-AD58E873DBCD}" srcOrd="1" destOrd="0" parTransId="{736F089D-2548-4134-9F49-1F4094E57341}" sibTransId="{B6BC08F7-AF8B-4F32-A075-42BFF5299616}"/>
    <dgm:cxn modelId="{0689753E-3526-4500-943F-868F2381E7CE}" type="presOf" srcId="{A2C083B3-B3A0-443B-A57A-AD58E873DBCD}" destId="{570FF941-8469-4829-8B61-8463CD40491D}" srcOrd="0" destOrd="0" presId="urn:microsoft.com/office/officeart/2005/8/layout/vProcess5"/>
    <dgm:cxn modelId="{99DA7442-36B6-471E-91EC-B41D4E837043}" type="presOf" srcId="{AD7C16D8-DB92-4205-8E4E-696EB56AD403}" destId="{87A68E40-D029-4695-8649-59D296501E27}" srcOrd="0" destOrd="0" presId="urn:microsoft.com/office/officeart/2005/8/layout/vProcess5"/>
    <dgm:cxn modelId="{70840864-42EC-4765-A36D-B4CC6894C541}" type="presOf" srcId="{3DEA1A9A-A375-448F-9C5C-CD5C9EFF72A8}" destId="{A937D3A8-980C-4171-8F30-341B2517E271}" srcOrd="0" destOrd="0" presId="urn:microsoft.com/office/officeart/2005/8/layout/vProcess5"/>
    <dgm:cxn modelId="{19578E80-71AE-4B6B-BE87-4F3D0C70E811}" type="presOf" srcId="{C6799592-FBAB-44D2-8465-23EDEEC05581}" destId="{BD08C480-231B-4C97-B855-0CF3A5C588EA}" srcOrd="0" destOrd="0" presId="urn:microsoft.com/office/officeart/2005/8/layout/vProcess5"/>
    <dgm:cxn modelId="{FC26EE81-C32B-4F1F-B041-DE6D9775F782}" type="presOf" srcId="{810101E9-D142-41DB-9722-04B77A93F944}" destId="{A3DDDEB6-FD33-4EB8-A376-3C21E137B85C}" srcOrd="1" destOrd="0" presId="urn:microsoft.com/office/officeart/2005/8/layout/vProcess5"/>
    <dgm:cxn modelId="{90BC739A-AAEC-400C-BA35-7B8BE470E69B}" type="presOf" srcId="{C6799592-FBAB-44D2-8465-23EDEEC05581}" destId="{032D907C-42A2-4F62-8E22-A5689383B338}" srcOrd="1" destOrd="0" presId="urn:microsoft.com/office/officeart/2005/8/layout/vProcess5"/>
    <dgm:cxn modelId="{54C4DDA1-2E8E-4609-A37B-0F6175D08D2C}" type="presOf" srcId="{B6BC08F7-AF8B-4F32-A075-42BFF5299616}" destId="{004EF4BB-0DC5-4310-BA91-7A4AAC7325D1}" srcOrd="0" destOrd="0" presId="urn:microsoft.com/office/officeart/2005/8/layout/vProcess5"/>
    <dgm:cxn modelId="{6A2448AB-F0D7-4D0D-ACC9-22D075E09610}" srcId="{AD7C16D8-DB92-4205-8E4E-696EB56AD403}" destId="{C6799592-FBAB-44D2-8465-23EDEEC05581}" srcOrd="0" destOrd="0" parTransId="{05DAD8C9-119C-48F4-AE3A-C5FA2E284627}" sibTransId="{D3B88F73-8F69-4F27-BCF8-0C680D98A9AE}"/>
    <dgm:cxn modelId="{DC85C2D3-F105-4634-B688-2B6056C87531}" srcId="{AD7C16D8-DB92-4205-8E4E-696EB56AD403}" destId="{3DEA1A9A-A375-448F-9C5C-CD5C9EFF72A8}" srcOrd="2" destOrd="0" parTransId="{8ABF3E00-3BDD-4464-8A75-1BD7AAF47A40}" sibTransId="{360246A7-CA0A-4495-9A8C-69132A9879BA}"/>
    <dgm:cxn modelId="{AE28EAD3-B29F-4906-A810-5E306BB77D33}" type="presOf" srcId="{810101E9-D142-41DB-9722-04B77A93F944}" destId="{D49E89E6-0B9D-4256-BBFD-7AA8E86566DB}" srcOrd="0" destOrd="0" presId="urn:microsoft.com/office/officeart/2005/8/layout/vProcess5"/>
    <dgm:cxn modelId="{542B68F4-BFB7-4215-B96F-C9D8C94133E6}" srcId="{AD7C16D8-DB92-4205-8E4E-696EB56AD403}" destId="{810101E9-D142-41DB-9722-04B77A93F944}" srcOrd="3" destOrd="0" parTransId="{B168CC8B-0DFB-4783-B90A-80F42B82CFCE}" sibTransId="{076B1396-1E30-486A-B3A4-05B520F1D4E0}"/>
    <dgm:cxn modelId="{AE62EFF8-E0DF-40B3-A2A1-3BBADC431BDF}" type="presOf" srcId="{D3B88F73-8F69-4F27-BCF8-0C680D98A9AE}" destId="{43E32369-DDAD-45F2-B640-E43CF81785C5}" srcOrd="0" destOrd="0" presId="urn:microsoft.com/office/officeart/2005/8/layout/vProcess5"/>
    <dgm:cxn modelId="{A2E7F71A-A0D2-4E3E-9AE9-AA845BC7A231}" type="presParOf" srcId="{87A68E40-D029-4695-8649-59D296501E27}" destId="{870FF08A-63B1-4127-AE12-E82BFFF9C57D}" srcOrd="0" destOrd="0" presId="urn:microsoft.com/office/officeart/2005/8/layout/vProcess5"/>
    <dgm:cxn modelId="{6B606482-6543-4F0E-96FA-AA638BD6DE78}" type="presParOf" srcId="{87A68E40-D029-4695-8649-59D296501E27}" destId="{BD08C480-231B-4C97-B855-0CF3A5C588EA}" srcOrd="1" destOrd="0" presId="urn:microsoft.com/office/officeart/2005/8/layout/vProcess5"/>
    <dgm:cxn modelId="{C7A21580-1A3F-43FA-AF52-8A6B60B65CDB}" type="presParOf" srcId="{87A68E40-D029-4695-8649-59D296501E27}" destId="{570FF941-8469-4829-8B61-8463CD40491D}" srcOrd="2" destOrd="0" presId="urn:microsoft.com/office/officeart/2005/8/layout/vProcess5"/>
    <dgm:cxn modelId="{5A1D651B-CDA8-4EEF-BA00-40D2A7DFC901}" type="presParOf" srcId="{87A68E40-D029-4695-8649-59D296501E27}" destId="{A937D3A8-980C-4171-8F30-341B2517E271}" srcOrd="3" destOrd="0" presId="urn:microsoft.com/office/officeart/2005/8/layout/vProcess5"/>
    <dgm:cxn modelId="{12774AAA-BFA6-4CCE-868C-3E29084D9C33}" type="presParOf" srcId="{87A68E40-D029-4695-8649-59D296501E27}" destId="{D49E89E6-0B9D-4256-BBFD-7AA8E86566DB}" srcOrd="4" destOrd="0" presId="urn:microsoft.com/office/officeart/2005/8/layout/vProcess5"/>
    <dgm:cxn modelId="{9C6C2690-CB46-4F05-8934-BBC9FE2BF8FB}" type="presParOf" srcId="{87A68E40-D029-4695-8649-59D296501E27}" destId="{43E32369-DDAD-45F2-B640-E43CF81785C5}" srcOrd="5" destOrd="0" presId="urn:microsoft.com/office/officeart/2005/8/layout/vProcess5"/>
    <dgm:cxn modelId="{68883FF6-5D33-4D93-B271-FDB281ED64FB}" type="presParOf" srcId="{87A68E40-D029-4695-8649-59D296501E27}" destId="{004EF4BB-0DC5-4310-BA91-7A4AAC7325D1}" srcOrd="6" destOrd="0" presId="urn:microsoft.com/office/officeart/2005/8/layout/vProcess5"/>
    <dgm:cxn modelId="{38313074-5D0C-45E3-9B87-32F915287022}" type="presParOf" srcId="{87A68E40-D029-4695-8649-59D296501E27}" destId="{3F386CDB-532D-468B-AE82-D3D8C97BC2CA}" srcOrd="7" destOrd="0" presId="urn:microsoft.com/office/officeart/2005/8/layout/vProcess5"/>
    <dgm:cxn modelId="{105B8234-9F68-458D-A04D-C6BA0EC53BD7}" type="presParOf" srcId="{87A68E40-D029-4695-8649-59D296501E27}" destId="{032D907C-42A2-4F62-8E22-A5689383B338}" srcOrd="8" destOrd="0" presId="urn:microsoft.com/office/officeart/2005/8/layout/vProcess5"/>
    <dgm:cxn modelId="{5FCB1F4B-7E6C-445E-87B8-D7557E1C7048}" type="presParOf" srcId="{87A68E40-D029-4695-8649-59D296501E27}" destId="{396B1B3E-C68F-4ED3-9A3C-F31B891C09FE}" srcOrd="9" destOrd="0" presId="urn:microsoft.com/office/officeart/2005/8/layout/vProcess5"/>
    <dgm:cxn modelId="{14134BD3-4500-43EC-9CF3-1A7AFB6BF697}" type="presParOf" srcId="{87A68E40-D029-4695-8649-59D296501E27}" destId="{9974E411-3D95-4DE4-8752-7C17413CEFAC}" srcOrd="10" destOrd="0" presId="urn:microsoft.com/office/officeart/2005/8/layout/vProcess5"/>
    <dgm:cxn modelId="{F2D816C8-3109-4B34-9CF1-89846E22E8E5}" type="presParOf" srcId="{87A68E40-D029-4695-8649-59D296501E27}" destId="{A3DDDEB6-FD33-4EB8-A376-3C21E137B85C}"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1A5B6A6-3B37-43C0-9483-F1B621DAD54E}" type="doc">
      <dgm:prSet loTypeId="urn:microsoft.com/office/officeart/2005/8/layout/default" loCatId="list" qsTypeId="urn:microsoft.com/office/officeart/2005/8/quickstyle/simple4" qsCatId="simple" csTypeId="urn:microsoft.com/office/officeart/2005/8/colors/accent3_2" csCatId="accent3" phldr="1"/>
      <dgm:spPr/>
      <dgm:t>
        <a:bodyPr/>
        <a:lstStyle/>
        <a:p>
          <a:endParaRPr lang="en-US"/>
        </a:p>
      </dgm:t>
    </dgm:pt>
    <dgm:pt modelId="{0F0F5169-6681-44E2-8989-6F6955F5B80D}">
      <dgm:prSet/>
      <dgm:spPr/>
      <dgm:t>
        <a:bodyPr/>
        <a:lstStyle/>
        <a:p>
          <a:r>
            <a:rPr lang="es-CL" b="1" i="0" dirty="0">
              <a:solidFill>
                <a:schemeClr val="tx1"/>
              </a:solidFill>
            </a:rPr>
            <a:t>Estén haciendo uso de los beneficios de la Ley de Crianza Protegida</a:t>
          </a:r>
          <a:endParaRPr lang="en-US" b="1" dirty="0">
            <a:solidFill>
              <a:schemeClr val="tx1"/>
            </a:solidFill>
          </a:endParaRPr>
        </a:p>
      </dgm:t>
    </dgm:pt>
    <dgm:pt modelId="{1DFCB716-09BB-41DE-8414-502C3BB2DAB0}" type="parTrans" cxnId="{1D881585-4DA5-4B51-BC4E-79CC35EBB3D5}">
      <dgm:prSet/>
      <dgm:spPr/>
      <dgm:t>
        <a:bodyPr/>
        <a:lstStyle/>
        <a:p>
          <a:endParaRPr lang="en-US"/>
        </a:p>
      </dgm:t>
    </dgm:pt>
    <dgm:pt modelId="{282A8800-1F10-4CF3-A725-F0DEEE9C9855}" type="sibTrans" cxnId="{1D881585-4DA5-4B51-BC4E-79CC35EBB3D5}">
      <dgm:prSet/>
      <dgm:spPr/>
      <dgm:t>
        <a:bodyPr/>
        <a:lstStyle/>
        <a:p>
          <a:endParaRPr lang="en-US"/>
        </a:p>
      </dgm:t>
    </dgm:pt>
    <dgm:pt modelId="{7ECBFFE6-3B82-4F53-8894-F31560A1920D}">
      <dgm:prSet/>
      <dgm:spPr/>
      <dgm:t>
        <a:bodyPr/>
        <a:lstStyle/>
        <a:p>
          <a:r>
            <a:rPr lang="es-CL" b="1" i="0" dirty="0">
              <a:solidFill>
                <a:schemeClr val="tx1"/>
              </a:solidFill>
            </a:rPr>
            <a:t>Se encuentren con licencias prenatal, postnatal y postnatal parental.</a:t>
          </a:r>
          <a:endParaRPr lang="en-US" b="1" dirty="0">
            <a:solidFill>
              <a:schemeClr val="tx1"/>
            </a:solidFill>
          </a:endParaRPr>
        </a:p>
      </dgm:t>
    </dgm:pt>
    <dgm:pt modelId="{9459BDC3-5812-413B-8B92-F617F73774C3}" type="parTrans" cxnId="{6F063903-141B-472B-92A4-2F06C7C1260A}">
      <dgm:prSet/>
      <dgm:spPr/>
      <dgm:t>
        <a:bodyPr/>
        <a:lstStyle/>
        <a:p>
          <a:endParaRPr lang="en-US"/>
        </a:p>
      </dgm:t>
    </dgm:pt>
    <dgm:pt modelId="{267400B0-15DC-485C-AD92-F29264E41171}" type="sibTrans" cxnId="{6F063903-141B-472B-92A4-2F06C7C1260A}">
      <dgm:prSet/>
      <dgm:spPr/>
      <dgm:t>
        <a:bodyPr/>
        <a:lstStyle/>
        <a:p>
          <a:endParaRPr lang="en-US"/>
        </a:p>
      </dgm:t>
    </dgm:pt>
    <dgm:pt modelId="{D32B2279-B3AD-4457-8447-B8E1260996C0}">
      <dgm:prSet/>
      <dgm:spPr/>
      <dgm:t>
        <a:bodyPr/>
        <a:lstStyle/>
        <a:p>
          <a:r>
            <a:rPr lang="es-CL" b="1" i="0" dirty="0">
              <a:solidFill>
                <a:schemeClr val="tx1"/>
              </a:solidFill>
            </a:rPr>
            <a:t>Se encuentre haciendo uso del permiso y licencia médica por enfermedad grave del niño menor de un año.</a:t>
          </a:r>
          <a:endParaRPr lang="en-US" b="1" dirty="0">
            <a:solidFill>
              <a:schemeClr val="tx1"/>
            </a:solidFill>
          </a:endParaRPr>
        </a:p>
      </dgm:t>
    </dgm:pt>
    <dgm:pt modelId="{8F59E6D3-3445-42ED-8F67-6799CE219C1D}" type="parTrans" cxnId="{B272876E-888A-4230-BA3D-F16611B3889F}">
      <dgm:prSet/>
      <dgm:spPr/>
      <dgm:t>
        <a:bodyPr/>
        <a:lstStyle/>
        <a:p>
          <a:endParaRPr lang="en-US"/>
        </a:p>
      </dgm:t>
    </dgm:pt>
    <dgm:pt modelId="{C71DC56F-0F3F-4CC9-AA08-DB68DEAC70EC}" type="sibTrans" cxnId="{B272876E-888A-4230-BA3D-F16611B3889F}">
      <dgm:prSet/>
      <dgm:spPr/>
      <dgm:t>
        <a:bodyPr/>
        <a:lstStyle/>
        <a:p>
          <a:endParaRPr lang="en-US"/>
        </a:p>
      </dgm:t>
    </dgm:pt>
    <dgm:pt modelId="{07F7F80B-A566-468F-803E-58F1E2DD5D5A}">
      <dgm:prSet/>
      <dgm:spPr/>
      <dgm:t>
        <a:bodyPr/>
        <a:lstStyle/>
        <a:p>
          <a:r>
            <a:rPr lang="es-CL" b="1" i="0" dirty="0">
              <a:solidFill>
                <a:schemeClr val="tx1"/>
              </a:solidFill>
            </a:rPr>
            <a:t>Se encuentren haciendo uso del permiso y licencia médica por Ley SANNA.</a:t>
          </a:r>
          <a:endParaRPr lang="en-US" b="1" dirty="0">
            <a:solidFill>
              <a:schemeClr val="tx1"/>
            </a:solidFill>
          </a:endParaRPr>
        </a:p>
      </dgm:t>
    </dgm:pt>
    <dgm:pt modelId="{20F259F8-092B-480C-A3D8-7194BA1A1BFD}" type="parTrans" cxnId="{668AF8A4-F68D-439D-9777-674FE83BCF1D}">
      <dgm:prSet/>
      <dgm:spPr/>
      <dgm:t>
        <a:bodyPr/>
        <a:lstStyle/>
        <a:p>
          <a:endParaRPr lang="en-US"/>
        </a:p>
      </dgm:t>
    </dgm:pt>
    <dgm:pt modelId="{622393B5-70CC-4A9B-B0A3-A6FCF3DDAABC}" type="sibTrans" cxnId="{668AF8A4-F68D-439D-9777-674FE83BCF1D}">
      <dgm:prSet/>
      <dgm:spPr/>
      <dgm:t>
        <a:bodyPr/>
        <a:lstStyle/>
        <a:p>
          <a:endParaRPr lang="en-US"/>
        </a:p>
      </dgm:t>
    </dgm:pt>
    <dgm:pt modelId="{45004C5D-FAFA-4A34-A217-89C98F7D7FC8}">
      <dgm:prSet/>
      <dgm:spPr/>
      <dgm:t>
        <a:bodyPr/>
        <a:lstStyle/>
        <a:p>
          <a:r>
            <a:rPr lang="es-CL" b="1" i="0" dirty="0">
              <a:solidFill>
                <a:schemeClr val="tx1"/>
              </a:solidFill>
            </a:rPr>
            <a:t>Estén suspendidas por Ley de Protección del Empleo.</a:t>
          </a:r>
          <a:endParaRPr lang="en-US" b="1" dirty="0">
            <a:solidFill>
              <a:schemeClr val="tx1"/>
            </a:solidFill>
          </a:endParaRPr>
        </a:p>
      </dgm:t>
    </dgm:pt>
    <dgm:pt modelId="{48509C08-1ECC-47DD-BD7D-BD938E137DFC}" type="parTrans" cxnId="{88DC5249-F468-41CE-A802-604E46867CDD}">
      <dgm:prSet/>
      <dgm:spPr/>
      <dgm:t>
        <a:bodyPr/>
        <a:lstStyle/>
        <a:p>
          <a:endParaRPr lang="en-US"/>
        </a:p>
      </dgm:t>
    </dgm:pt>
    <dgm:pt modelId="{F4919C27-889A-4151-941B-C13534B891D0}" type="sibTrans" cxnId="{88DC5249-F468-41CE-A802-604E46867CDD}">
      <dgm:prSet/>
      <dgm:spPr/>
      <dgm:t>
        <a:bodyPr/>
        <a:lstStyle/>
        <a:p>
          <a:endParaRPr lang="en-US"/>
        </a:p>
      </dgm:t>
    </dgm:pt>
    <dgm:pt modelId="{280A927F-907D-47F3-A213-2F87C58B7413}">
      <dgm:prSet/>
      <dgm:spPr/>
      <dgm:t>
        <a:bodyPr/>
        <a:lstStyle/>
        <a:p>
          <a:r>
            <a:rPr lang="es-CL" b="1" i="0" dirty="0">
              <a:solidFill>
                <a:schemeClr val="tx1"/>
              </a:solidFill>
            </a:rPr>
            <a:t>Están contratadas por una empresa que esté obligada a entregar beneficio de sala cuna, por tener contratadas a 20 o más mujeres.</a:t>
          </a:r>
          <a:endParaRPr lang="en-US" b="1" dirty="0">
            <a:solidFill>
              <a:schemeClr val="tx1"/>
            </a:solidFill>
          </a:endParaRPr>
        </a:p>
      </dgm:t>
    </dgm:pt>
    <dgm:pt modelId="{CFB76016-DBFD-46BB-879F-327D138B7E41}" type="parTrans" cxnId="{625B9DE8-1ED9-4D8C-8728-543E900EEE0E}">
      <dgm:prSet/>
      <dgm:spPr/>
      <dgm:t>
        <a:bodyPr/>
        <a:lstStyle/>
        <a:p>
          <a:endParaRPr lang="en-US"/>
        </a:p>
      </dgm:t>
    </dgm:pt>
    <dgm:pt modelId="{C1F82CD3-AE54-4AC4-B316-AD4AA5572D0D}" type="sibTrans" cxnId="{625B9DE8-1ED9-4D8C-8728-543E900EEE0E}">
      <dgm:prSet/>
      <dgm:spPr/>
      <dgm:t>
        <a:bodyPr/>
        <a:lstStyle/>
        <a:p>
          <a:endParaRPr lang="en-US"/>
        </a:p>
      </dgm:t>
    </dgm:pt>
    <dgm:pt modelId="{AF9915AA-F962-431E-8AFA-65F8A6E4A224}">
      <dgm:prSet/>
      <dgm:spPr/>
      <dgm:t>
        <a:bodyPr/>
        <a:lstStyle/>
        <a:p>
          <a:r>
            <a:rPr lang="es-CL" b="1" i="0" dirty="0">
              <a:solidFill>
                <a:schemeClr val="tx1"/>
              </a:solidFill>
            </a:rPr>
            <a:t>Sean funcionarios en instituciones del sector público.</a:t>
          </a:r>
          <a:endParaRPr lang="en-US" b="1" dirty="0">
            <a:solidFill>
              <a:schemeClr val="tx1"/>
            </a:solidFill>
          </a:endParaRPr>
        </a:p>
      </dgm:t>
    </dgm:pt>
    <dgm:pt modelId="{59E78DE6-C682-47A3-B22E-F9C1422E9C4F}" type="parTrans" cxnId="{19B4301A-BD84-4E71-A8AC-A4723FBCA144}">
      <dgm:prSet/>
      <dgm:spPr/>
      <dgm:t>
        <a:bodyPr/>
        <a:lstStyle/>
        <a:p>
          <a:endParaRPr lang="en-US"/>
        </a:p>
      </dgm:t>
    </dgm:pt>
    <dgm:pt modelId="{E7835625-5CC3-4F73-93F8-796724B12A43}" type="sibTrans" cxnId="{19B4301A-BD84-4E71-A8AC-A4723FBCA144}">
      <dgm:prSet/>
      <dgm:spPr/>
      <dgm:t>
        <a:bodyPr/>
        <a:lstStyle/>
        <a:p>
          <a:endParaRPr lang="en-US"/>
        </a:p>
      </dgm:t>
    </dgm:pt>
    <dgm:pt modelId="{B3405F7D-D473-4DDE-AC5C-EDD12C5EA24F}" type="pres">
      <dgm:prSet presAssocID="{D1A5B6A6-3B37-43C0-9483-F1B621DAD54E}" presName="diagram" presStyleCnt="0">
        <dgm:presLayoutVars>
          <dgm:dir/>
          <dgm:resizeHandles val="exact"/>
        </dgm:presLayoutVars>
      </dgm:prSet>
      <dgm:spPr/>
    </dgm:pt>
    <dgm:pt modelId="{BF55487F-F07D-40D7-B574-D70E5813288F}" type="pres">
      <dgm:prSet presAssocID="{0F0F5169-6681-44E2-8989-6F6955F5B80D}" presName="node" presStyleLbl="node1" presStyleIdx="0" presStyleCnt="7">
        <dgm:presLayoutVars>
          <dgm:bulletEnabled val="1"/>
        </dgm:presLayoutVars>
      </dgm:prSet>
      <dgm:spPr/>
    </dgm:pt>
    <dgm:pt modelId="{0E2E0335-D3B9-4327-A28D-E270E12C244D}" type="pres">
      <dgm:prSet presAssocID="{282A8800-1F10-4CF3-A725-F0DEEE9C9855}" presName="sibTrans" presStyleCnt="0"/>
      <dgm:spPr/>
    </dgm:pt>
    <dgm:pt modelId="{5F31037F-4966-4812-8328-BFF407DAE3B2}" type="pres">
      <dgm:prSet presAssocID="{7ECBFFE6-3B82-4F53-8894-F31560A1920D}" presName="node" presStyleLbl="node1" presStyleIdx="1" presStyleCnt="7">
        <dgm:presLayoutVars>
          <dgm:bulletEnabled val="1"/>
        </dgm:presLayoutVars>
      </dgm:prSet>
      <dgm:spPr/>
    </dgm:pt>
    <dgm:pt modelId="{DF598DA3-C409-4B9D-81FB-EED4EDB1E7B4}" type="pres">
      <dgm:prSet presAssocID="{267400B0-15DC-485C-AD92-F29264E41171}" presName="sibTrans" presStyleCnt="0"/>
      <dgm:spPr/>
    </dgm:pt>
    <dgm:pt modelId="{3E19664C-16A3-48AC-B1BD-8A29686FDDA5}" type="pres">
      <dgm:prSet presAssocID="{D32B2279-B3AD-4457-8447-B8E1260996C0}" presName="node" presStyleLbl="node1" presStyleIdx="2" presStyleCnt="7">
        <dgm:presLayoutVars>
          <dgm:bulletEnabled val="1"/>
        </dgm:presLayoutVars>
      </dgm:prSet>
      <dgm:spPr/>
    </dgm:pt>
    <dgm:pt modelId="{5C122712-08DB-45C8-A1EF-5D3588CFAC2B}" type="pres">
      <dgm:prSet presAssocID="{C71DC56F-0F3F-4CC9-AA08-DB68DEAC70EC}" presName="sibTrans" presStyleCnt="0"/>
      <dgm:spPr/>
    </dgm:pt>
    <dgm:pt modelId="{814673C3-F2EC-4E6F-917B-6D6017F310BB}" type="pres">
      <dgm:prSet presAssocID="{07F7F80B-A566-468F-803E-58F1E2DD5D5A}" presName="node" presStyleLbl="node1" presStyleIdx="3" presStyleCnt="7">
        <dgm:presLayoutVars>
          <dgm:bulletEnabled val="1"/>
        </dgm:presLayoutVars>
      </dgm:prSet>
      <dgm:spPr/>
    </dgm:pt>
    <dgm:pt modelId="{3EB06826-698C-431D-A685-D621477EB20D}" type="pres">
      <dgm:prSet presAssocID="{622393B5-70CC-4A9B-B0A3-A6FCF3DDAABC}" presName="sibTrans" presStyleCnt="0"/>
      <dgm:spPr/>
    </dgm:pt>
    <dgm:pt modelId="{A39C6EDF-AE01-4BB9-954E-040CEC9B4584}" type="pres">
      <dgm:prSet presAssocID="{45004C5D-FAFA-4A34-A217-89C98F7D7FC8}" presName="node" presStyleLbl="node1" presStyleIdx="4" presStyleCnt="7">
        <dgm:presLayoutVars>
          <dgm:bulletEnabled val="1"/>
        </dgm:presLayoutVars>
      </dgm:prSet>
      <dgm:spPr/>
    </dgm:pt>
    <dgm:pt modelId="{97F23462-55EC-4123-AE11-0784AC724411}" type="pres">
      <dgm:prSet presAssocID="{F4919C27-889A-4151-941B-C13534B891D0}" presName="sibTrans" presStyleCnt="0"/>
      <dgm:spPr/>
    </dgm:pt>
    <dgm:pt modelId="{FFBDEC57-2113-4962-818F-E6364F6A63EB}" type="pres">
      <dgm:prSet presAssocID="{280A927F-907D-47F3-A213-2F87C58B7413}" presName="node" presStyleLbl="node1" presStyleIdx="5" presStyleCnt="7">
        <dgm:presLayoutVars>
          <dgm:bulletEnabled val="1"/>
        </dgm:presLayoutVars>
      </dgm:prSet>
      <dgm:spPr/>
    </dgm:pt>
    <dgm:pt modelId="{4FC1CF69-A8CF-4A13-A4D9-531B63C11623}" type="pres">
      <dgm:prSet presAssocID="{C1F82CD3-AE54-4AC4-B316-AD4AA5572D0D}" presName="sibTrans" presStyleCnt="0"/>
      <dgm:spPr/>
    </dgm:pt>
    <dgm:pt modelId="{4AEA83F2-021C-4161-BCA3-E1D3E91031C6}" type="pres">
      <dgm:prSet presAssocID="{AF9915AA-F962-431E-8AFA-65F8A6E4A224}" presName="node" presStyleLbl="node1" presStyleIdx="6" presStyleCnt="7">
        <dgm:presLayoutVars>
          <dgm:bulletEnabled val="1"/>
        </dgm:presLayoutVars>
      </dgm:prSet>
      <dgm:spPr/>
    </dgm:pt>
  </dgm:ptLst>
  <dgm:cxnLst>
    <dgm:cxn modelId="{6F063903-141B-472B-92A4-2F06C7C1260A}" srcId="{D1A5B6A6-3B37-43C0-9483-F1B621DAD54E}" destId="{7ECBFFE6-3B82-4F53-8894-F31560A1920D}" srcOrd="1" destOrd="0" parTransId="{9459BDC3-5812-413B-8B92-F617F73774C3}" sibTransId="{267400B0-15DC-485C-AD92-F29264E41171}"/>
    <dgm:cxn modelId="{9413CC0F-98C9-45C9-82EF-1256D3B8EAAC}" type="presOf" srcId="{280A927F-907D-47F3-A213-2F87C58B7413}" destId="{FFBDEC57-2113-4962-818F-E6364F6A63EB}" srcOrd="0" destOrd="0" presId="urn:microsoft.com/office/officeart/2005/8/layout/default"/>
    <dgm:cxn modelId="{19B4301A-BD84-4E71-A8AC-A4723FBCA144}" srcId="{D1A5B6A6-3B37-43C0-9483-F1B621DAD54E}" destId="{AF9915AA-F962-431E-8AFA-65F8A6E4A224}" srcOrd="6" destOrd="0" parTransId="{59E78DE6-C682-47A3-B22E-F9C1422E9C4F}" sibTransId="{E7835625-5CC3-4F73-93F8-796724B12A43}"/>
    <dgm:cxn modelId="{5F009C1B-71E2-470D-9116-9CAA02C1525F}" type="presOf" srcId="{45004C5D-FAFA-4A34-A217-89C98F7D7FC8}" destId="{A39C6EDF-AE01-4BB9-954E-040CEC9B4584}" srcOrd="0" destOrd="0" presId="urn:microsoft.com/office/officeart/2005/8/layout/default"/>
    <dgm:cxn modelId="{10BC7B31-CB64-470A-A7C2-05592491CBB5}" type="presOf" srcId="{AF9915AA-F962-431E-8AFA-65F8A6E4A224}" destId="{4AEA83F2-021C-4161-BCA3-E1D3E91031C6}" srcOrd="0" destOrd="0" presId="urn:microsoft.com/office/officeart/2005/8/layout/default"/>
    <dgm:cxn modelId="{4BE97C32-FCE2-48A1-8A39-F62798F452C7}" type="presOf" srcId="{D32B2279-B3AD-4457-8447-B8E1260996C0}" destId="{3E19664C-16A3-48AC-B1BD-8A29686FDDA5}" srcOrd="0" destOrd="0" presId="urn:microsoft.com/office/officeart/2005/8/layout/default"/>
    <dgm:cxn modelId="{BCC84047-C3DD-4D65-9D5B-2487D18A89F2}" type="presOf" srcId="{D1A5B6A6-3B37-43C0-9483-F1B621DAD54E}" destId="{B3405F7D-D473-4DDE-AC5C-EDD12C5EA24F}" srcOrd="0" destOrd="0" presId="urn:microsoft.com/office/officeart/2005/8/layout/default"/>
    <dgm:cxn modelId="{88DC5249-F468-41CE-A802-604E46867CDD}" srcId="{D1A5B6A6-3B37-43C0-9483-F1B621DAD54E}" destId="{45004C5D-FAFA-4A34-A217-89C98F7D7FC8}" srcOrd="4" destOrd="0" parTransId="{48509C08-1ECC-47DD-BD7D-BD938E137DFC}" sibTransId="{F4919C27-889A-4151-941B-C13534B891D0}"/>
    <dgm:cxn modelId="{5219044A-AE7B-4717-A384-BF46CA99B809}" type="presOf" srcId="{0F0F5169-6681-44E2-8989-6F6955F5B80D}" destId="{BF55487F-F07D-40D7-B574-D70E5813288F}" srcOrd="0" destOrd="0" presId="urn:microsoft.com/office/officeart/2005/8/layout/default"/>
    <dgm:cxn modelId="{B272876E-888A-4230-BA3D-F16611B3889F}" srcId="{D1A5B6A6-3B37-43C0-9483-F1B621DAD54E}" destId="{D32B2279-B3AD-4457-8447-B8E1260996C0}" srcOrd="2" destOrd="0" parTransId="{8F59E6D3-3445-42ED-8F67-6799CE219C1D}" sibTransId="{C71DC56F-0F3F-4CC9-AA08-DB68DEAC70EC}"/>
    <dgm:cxn modelId="{7A898583-99DE-4111-B888-4EDE3377662A}" type="presOf" srcId="{07F7F80B-A566-468F-803E-58F1E2DD5D5A}" destId="{814673C3-F2EC-4E6F-917B-6D6017F310BB}" srcOrd="0" destOrd="0" presId="urn:microsoft.com/office/officeart/2005/8/layout/default"/>
    <dgm:cxn modelId="{1D881585-4DA5-4B51-BC4E-79CC35EBB3D5}" srcId="{D1A5B6A6-3B37-43C0-9483-F1B621DAD54E}" destId="{0F0F5169-6681-44E2-8989-6F6955F5B80D}" srcOrd="0" destOrd="0" parTransId="{1DFCB716-09BB-41DE-8414-502C3BB2DAB0}" sibTransId="{282A8800-1F10-4CF3-A725-F0DEEE9C9855}"/>
    <dgm:cxn modelId="{668AF8A4-F68D-439D-9777-674FE83BCF1D}" srcId="{D1A5B6A6-3B37-43C0-9483-F1B621DAD54E}" destId="{07F7F80B-A566-468F-803E-58F1E2DD5D5A}" srcOrd="3" destOrd="0" parTransId="{20F259F8-092B-480C-A3D8-7194BA1A1BFD}" sibTransId="{622393B5-70CC-4A9B-B0A3-A6FCF3DDAABC}"/>
    <dgm:cxn modelId="{6FF3F1BB-665A-450B-8279-C7DD03D9F6F2}" type="presOf" srcId="{7ECBFFE6-3B82-4F53-8894-F31560A1920D}" destId="{5F31037F-4966-4812-8328-BFF407DAE3B2}" srcOrd="0" destOrd="0" presId="urn:microsoft.com/office/officeart/2005/8/layout/default"/>
    <dgm:cxn modelId="{625B9DE8-1ED9-4D8C-8728-543E900EEE0E}" srcId="{D1A5B6A6-3B37-43C0-9483-F1B621DAD54E}" destId="{280A927F-907D-47F3-A213-2F87C58B7413}" srcOrd="5" destOrd="0" parTransId="{CFB76016-DBFD-46BB-879F-327D138B7E41}" sibTransId="{C1F82CD3-AE54-4AC4-B316-AD4AA5572D0D}"/>
    <dgm:cxn modelId="{35BFD7A8-87DD-4C98-BB4E-207540C7C5D0}" type="presParOf" srcId="{B3405F7D-D473-4DDE-AC5C-EDD12C5EA24F}" destId="{BF55487F-F07D-40D7-B574-D70E5813288F}" srcOrd="0" destOrd="0" presId="urn:microsoft.com/office/officeart/2005/8/layout/default"/>
    <dgm:cxn modelId="{E71A9564-0177-456E-8E3E-3DDBD25DDC8C}" type="presParOf" srcId="{B3405F7D-D473-4DDE-AC5C-EDD12C5EA24F}" destId="{0E2E0335-D3B9-4327-A28D-E270E12C244D}" srcOrd="1" destOrd="0" presId="urn:microsoft.com/office/officeart/2005/8/layout/default"/>
    <dgm:cxn modelId="{06563C3E-7B6E-4FD6-80F8-CF24F3A6ABE2}" type="presParOf" srcId="{B3405F7D-D473-4DDE-AC5C-EDD12C5EA24F}" destId="{5F31037F-4966-4812-8328-BFF407DAE3B2}" srcOrd="2" destOrd="0" presId="urn:microsoft.com/office/officeart/2005/8/layout/default"/>
    <dgm:cxn modelId="{D99EB029-3BF8-43A4-B5AF-0B818C4D1F07}" type="presParOf" srcId="{B3405F7D-D473-4DDE-AC5C-EDD12C5EA24F}" destId="{DF598DA3-C409-4B9D-81FB-EED4EDB1E7B4}" srcOrd="3" destOrd="0" presId="urn:microsoft.com/office/officeart/2005/8/layout/default"/>
    <dgm:cxn modelId="{F8B9C408-EA86-41FF-B3BA-B99F188183A2}" type="presParOf" srcId="{B3405F7D-D473-4DDE-AC5C-EDD12C5EA24F}" destId="{3E19664C-16A3-48AC-B1BD-8A29686FDDA5}" srcOrd="4" destOrd="0" presId="urn:microsoft.com/office/officeart/2005/8/layout/default"/>
    <dgm:cxn modelId="{32B1A516-5D09-447C-9681-0009F97C78F0}" type="presParOf" srcId="{B3405F7D-D473-4DDE-AC5C-EDD12C5EA24F}" destId="{5C122712-08DB-45C8-A1EF-5D3588CFAC2B}" srcOrd="5" destOrd="0" presId="urn:microsoft.com/office/officeart/2005/8/layout/default"/>
    <dgm:cxn modelId="{C1B97D56-7E76-4B4A-9D56-A96B7C1E825D}" type="presParOf" srcId="{B3405F7D-D473-4DDE-AC5C-EDD12C5EA24F}" destId="{814673C3-F2EC-4E6F-917B-6D6017F310BB}" srcOrd="6" destOrd="0" presId="urn:microsoft.com/office/officeart/2005/8/layout/default"/>
    <dgm:cxn modelId="{559BD836-D7CB-4CB0-ABF8-E87C7A125C8D}" type="presParOf" srcId="{B3405F7D-D473-4DDE-AC5C-EDD12C5EA24F}" destId="{3EB06826-698C-431D-A685-D621477EB20D}" srcOrd="7" destOrd="0" presId="urn:microsoft.com/office/officeart/2005/8/layout/default"/>
    <dgm:cxn modelId="{4C47E2A3-861C-467D-BD9E-1CEFCA0C46D5}" type="presParOf" srcId="{B3405F7D-D473-4DDE-AC5C-EDD12C5EA24F}" destId="{A39C6EDF-AE01-4BB9-954E-040CEC9B4584}" srcOrd="8" destOrd="0" presId="urn:microsoft.com/office/officeart/2005/8/layout/default"/>
    <dgm:cxn modelId="{BA7B7748-D33C-46A5-AE05-449E93E54C99}" type="presParOf" srcId="{B3405F7D-D473-4DDE-AC5C-EDD12C5EA24F}" destId="{97F23462-55EC-4123-AE11-0784AC724411}" srcOrd="9" destOrd="0" presId="urn:microsoft.com/office/officeart/2005/8/layout/default"/>
    <dgm:cxn modelId="{76717B96-626F-49D6-9A19-D5D871F4F87C}" type="presParOf" srcId="{B3405F7D-D473-4DDE-AC5C-EDD12C5EA24F}" destId="{FFBDEC57-2113-4962-818F-E6364F6A63EB}" srcOrd="10" destOrd="0" presId="urn:microsoft.com/office/officeart/2005/8/layout/default"/>
    <dgm:cxn modelId="{3B5ACDAD-7E89-4FCA-91F4-69B9A43BA923}" type="presParOf" srcId="{B3405F7D-D473-4DDE-AC5C-EDD12C5EA24F}" destId="{4FC1CF69-A8CF-4A13-A4D9-531B63C11623}" srcOrd="11" destOrd="0" presId="urn:microsoft.com/office/officeart/2005/8/layout/default"/>
    <dgm:cxn modelId="{5D265C23-CC8B-4BEB-AB65-9B49EE3F9644}" type="presParOf" srcId="{B3405F7D-D473-4DDE-AC5C-EDD12C5EA24F}" destId="{4AEA83F2-021C-4161-BCA3-E1D3E91031C6}"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F24282-8341-4635-A2D0-518FAD59A304}">
      <dsp:nvSpPr>
        <dsp:cNvPr id="0" name=""/>
        <dsp:cNvSpPr/>
      </dsp:nvSpPr>
      <dsp:spPr>
        <a:xfrm>
          <a:off x="87328" y="386"/>
          <a:ext cx="2894679" cy="1736807"/>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CL" sz="1600" b="0" i="0" kern="1200" dirty="0"/>
            <a:t>Dar a conocer los programas y subsidios disponibles para uso de las empresas.</a:t>
          </a:r>
          <a:endParaRPr lang="en-US" sz="1600" kern="1200" dirty="0"/>
        </a:p>
      </dsp:txBody>
      <dsp:txXfrm>
        <a:off x="87328" y="386"/>
        <a:ext cx="2894679" cy="1736807"/>
      </dsp:txXfrm>
    </dsp:sp>
    <dsp:sp modelId="{F1AAA17E-7BB3-400C-B4F6-5FB92A7F53A7}">
      <dsp:nvSpPr>
        <dsp:cNvPr id="0" name=""/>
        <dsp:cNvSpPr/>
      </dsp:nvSpPr>
      <dsp:spPr>
        <a:xfrm>
          <a:off x="3271475" y="386"/>
          <a:ext cx="2894679" cy="1736807"/>
        </a:xfrm>
        <a:prstGeom prst="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CL" sz="1600" b="0" i="0" kern="1200"/>
            <a:t>Asesorar a la empresa sobre qué instrumento sería el mas optimo para la empresa.</a:t>
          </a:r>
          <a:endParaRPr lang="en-US" sz="1600" kern="1200"/>
        </a:p>
      </dsp:txBody>
      <dsp:txXfrm>
        <a:off x="3271475" y="386"/>
        <a:ext cx="2894679" cy="1736807"/>
      </dsp:txXfrm>
    </dsp:sp>
    <dsp:sp modelId="{ACA2B43A-92C0-4390-8D61-6B0D268E8487}">
      <dsp:nvSpPr>
        <dsp:cNvPr id="0" name=""/>
        <dsp:cNvSpPr/>
      </dsp:nvSpPr>
      <dsp:spPr>
        <a:xfrm>
          <a:off x="87328" y="2026661"/>
          <a:ext cx="2894679" cy="1736807"/>
        </a:xfrm>
        <a:prstGeom prst="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CL" sz="1600" b="0" i="0" kern="1200"/>
            <a:t>Publicar de manera totalmente gratuita las ofertas laborales de las empresas en la Bolsa Nacional del Empleo y apoyar la difusión y convocatoria.</a:t>
          </a:r>
          <a:endParaRPr lang="en-US" sz="1600" kern="1200"/>
        </a:p>
      </dsp:txBody>
      <dsp:txXfrm>
        <a:off x="87328" y="2026661"/>
        <a:ext cx="2894679" cy="1736807"/>
      </dsp:txXfrm>
    </dsp:sp>
    <dsp:sp modelId="{D3DB4D74-E940-4048-ACC9-86CAA1D2C224}">
      <dsp:nvSpPr>
        <dsp:cNvPr id="0" name=""/>
        <dsp:cNvSpPr/>
      </dsp:nvSpPr>
      <dsp:spPr>
        <a:xfrm>
          <a:off x="3271475" y="2026661"/>
          <a:ext cx="2894679" cy="1736807"/>
        </a:xfrm>
        <a:prstGeom prst="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CL" sz="1600" b="0" i="0" kern="1200"/>
            <a:t>Preparación de Ferias Laborales Regionales y convocar a toda nuestra red de empresas.</a:t>
          </a:r>
          <a:endParaRPr lang="en-US" sz="1600" kern="1200"/>
        </a:p>
      </dsp:txBody>
      <dsp:txXfrm>
        <a:off x="3271475" y="2026661"/>
        <a:ext cx="2894679" cy="17368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08C480-231B-4C97-B855-0CF3A5C588EA}">
      <dsp:nvSpPr>
        <dsp:cNvPr id="0" name=""/>
        <dsp:cNvSpPr/>
      </dsp:nvSpPr>
      <dsp:spPr>
        <a:xfrm>
          <a:off x="0" y="0"/>
          <a:ext cx="7523481" cy="892415"/>
        </a:xfrm>
        <a:prstGeom prst="roundRect">
          <a:avLst>
            <a:gd name="adj" fmla="val 10000"/>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CL" sz="1600" b="0" i="0" kern="1200"/>
            <a:t>Se entregará un subsidio de $200.000 por cada niño o niña menor de 2 años que el trabajador/a beneficiario/a tenga a su cuidado.</a:t>
          </a:r>
          <a:endParaRPr lang="en-US" sz="1600" kern="1200"/>
        </a:p>
      </dsp:txBody>
      <dsp:txXfrm>
        <a:off x="26138" y="26138"/>
        <a:ext cx="6485086" cy="840139"/>
      </dsp:txXfrm>
    </dsp:sp>
    <dsp:sp modelId="{570FF941-8469-4829-8B61-8463CD40491D}">
      <dsp:nvSpPr>
        <dsp:cNvPr id="0" name=""/>
        <dsp:cNvSpPr/>
      </dsp:nvSpPr>
      <dsp:spPr>
        <a:xfrm>
          <a:off x="630091" y="1054672"/>
          <a:ext cx="7523481" cy="892415"/>
        </a:xfrm>
        <a:prstGeom prst="roundRect">
          <a:avLst>
            <a:gd name="adj" fmla="val 10000"/>
          </a:avLst>
        </a:prstGeom>
        <a:solidFill>
          <a:schemeClr val="accent2">
            <a:hueOff val="451605"/>
            <a:satOff val="-2211"/>
            <a:lumOff val="1242"/>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CL" sz="1600" b="0" i="0" kern="1200"/>
            <a:t>El beneficio se entrega por un plazo de hasta 4 meses.</a:t>
          </a:r>
          <a:endParaRPr lang="en-US" sz="1600" kern="1200"/>
        </a:p>
      </dsp:txBody>
      <dsp:txXfrm>
        <a:off x="656229" y="1080810"/>
        <a:ext cx="6261043" cy="840139"/>
      </dsp:txXfrm>
    </dsp:sp>
    <dsp:sp modelId="{A937D3A8-980C-4171-8F30-341B2517E271}">
      <dsp:nvSpPr>
        <dsp:cNvPr id="0" name=""/>
        <dsp:cNvSpPr/>
      </dsp:nvSpPr>
      <dsp:spPr>
        <a:xfrm>
          <a:off x="1250778" y="2109345"/>
          <a:ext cx="7523481" cy="892415"/>
        </a:xfrm>
        <a:prstGeom prst="roundRect">
          <a:avLst>
            <a:gd name="adj" fmla="val 10000"/>
          </a:avLst>
        </a:prstGeom>
        <a:solidFill>
          <a:schemeClr val="accent2">
            <a:hueOff val="903209"/>
            <a:satOff val="-4421"/>
            <a:lumOff val="2483"/>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CL" sz="1600" b="0" i="0" kern="1200"/>
            <a:t>El beneficio termina cuando vence el plazo de 4 meses desde que fue otorgado</a:t>
          </a:r>
          <a:endParaRPr lang="en-US" sz="1600" kern="1200"/>
        </a:p>
      </dsp:txBody>
      <dsp:txXfrm>
        <a:off x="1276916" y="2135483"/>
        <a:ext cx="6270448" cy="840139"/>
      </dsp:txXfrm>
    </dsp:sp>
    <dsp:sp modelId="{D49E89E6-0B9D-4256-BBFD-7AA8E86566DB}">
      <dsp:nvSpPr>
        <dsp:cNvPr id="0" name=""/>
        <dsp:cNvSpPr/>
      </dsp:nvSpPr>
      <dsp:spPr>
        <a:xfrm>
          <a:off x="1880870" y="3164018"/>
          <a:ext cx="7523481" cy="892415"/>
        </a:xfrm>
        <a:prstGeom prst="roundRect">
          <a:avLst>
            <a:gd name="adj" fmla="val 10000"/>
          </a:avLst>
        </a:prstGeom>
        <a:solidFill>
          <a:schemeClr val="accent2">
            <a:hueOff val="1354814"/>
            <a:satOff val="-6632"/>
            <a:lumOff val="372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CL" sz="1600" b="0" i="0" kern="1200"/>
            <a:t>Postulación a través de </a:t>
          </a:r>
          <a:r>
            <a:rPr lang="es-CL" sz="1600" b="0" i="0" kern="1200">
              <a:hlinkClick xmlns:r="http://schemas.openxmlformats.org/officeDocument/2006/relationships" r:id="rId1"/>
            </a:rPr>
            <a:t>www.subsidioalempleo.cl</a:t>
          </a:r>
          <a:r>
            <a:rPr lang="es-CL" sz="1600" b="0" i="0" kern="1200"/>
            <a:t> </a:t>
          </a:r>
          <a:endParaRPr lang="en-US" sz="1600" kern="1200"/>
        </a:p>
      </dsp:txBody>
      <dsp:txXfrm>
        <a:off x="1907008" y="3190156"/>
        <a:ext cx="6261043" cy="840139"/>
      </dsp:txXfrm>
    </dsp:sp>
    <dsp:sp modelId="{43E32369-DDAD-45F2-B640-E43CF81785C5}">
      <dsp:nvSpPr>
        <dsp:cNvPr id="0" name=""/>
        <dsp:cNvSpPr/>
      </dsp:nvSpPr>
      <dsp:spPr>
        <a:xfrm>
          <a:off x="6943411" y="683509"/>
          <a:ext cx="580070" cy="580070"/>
        </a:xfrm>
        <a:prstGeom prst="downArrow">
          <a:avLst>
            <a:gd name="adj1" fmla="val 55000"/>
            <a:gd name="adj2" fmla="val 45000"/>
          </a:avLst>
        </a:prstGeom>
        <a:solidFill>
          <a:schemeClr val="accent2">
            <a:tint val="40000"/>
            <a:alpha val="90000"/>
            <a:hueOff val="0"/>
            <a:satOff val="0"/>
            <a:lumOff val="0"/>
            <a:alphaOff val="0"/>
          </a:schemeClr>
        </a:solidFill>
        <a:ln w="19050"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7073927" y="683509"/>
        <a:ext cx="319038" cy="436503"/>
      </dsp:txXfrm>
    </dsp:sp>
    <dsp:sp modelId="{004EF4BB-0DC5-4310-BA91-7A4AAC7325D1}">
      <dsp:nvSpPr>
        <dsp:cNvPr id="0" name=""/>
        <dsp:cNvSpPr/>
      </dsp:nvSpPr>
      <dsp:spPr>
        <a:xfrm>
          <a:off x="7573503" y="1738181"/>
          <a:ext cx="580070" cy="580070"/>
        </a:xfrm>
        <a:prstGeom prst="downArrow">
          <a:avLst>
            <a:gd name="adj1" fmla="val 55000"/>
            <a:gd name="adj2" fmla="val 45000"/>
          </a:avLst>
        </a:prstGeom>
        <a:solidFill>
          <a:schemeClr val="accent2">
            <a:tint val="40000"/>
            <a:alpha val="90000"/>
            <a:hueOff val="814885"/>
            <a:satOff val="-2356"/>
            <a:lumOff val="-50"/>
            <a:alphaOff val="0"/>
          </a:schemeClr>
        </a:solidFill>
        <a:ln w="19050" cap="rnd" cmpd="sng" algn="ctr">
          <a:solidFill>
            <a:schemeClr val="accent2">
              <a:tint val="40000"/>
              <a:alpha val="90000"/>
              <a:hueOff val="814885"/>
              <a:satOff val="-2356"/>
              <a:lumOff val="-5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7704019" y="1738181"/>
        <a:ext cx="319038" cy="436503"/>
      </dsp:txXfrm>
    </dsp:sp>
    <dsp:sp modelId="{3F386CDB-532D-468B-AE82-D3D8C97BC2CA}">
      <dsp:nvSpPr>
        <dsp:cNvPr id="0" name=""/>
        <dsp:cNvSpPr/>
      </dsp:nvSpPr>
      <dsp:spPr>
        <a:xfrm>
          <a:off x="8194190" y="2792854"/>
          <a:ext cx="580070" cy="580070"/>
        </a:xfrm>
        <a:prstGeom prst="downArrow">
          <a:avLst>
            <a:gd name="adj1" fmla="val 55000"/>
            <a:gd name="adj2" fmla="val 45000"/>
          </a:avLst>
        </a:prstGeom>
        <a:solidFill>
          <a:schemeClr val="accent2">
            <a:tint val="40000"/>
            <a:alpha val="90000"/>
            <a:hueOff val="1629769"/>
            <a:satOff val="-4713"/>
            <a:lumOff val="-100"/>
            <a:alphaOff val="0"/>
          </a:schemeClr>
        </a:solidFill>
        <a:ln w="19050" cap="rnd" cmpd="sng" algn="ctr">
          <a:solidFill>
            <a:schemeClr val="accent2">
              <a:tint val="40000"/>
              <a:alpha val="90000"/>
              <a:hueOff val="1629769"/>
              <a:satOff val="-4713"/>
              <a:lumOff val="-10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8324706" y="2792854"/>
        <a:ext cx="319038" cy="4365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55487F-F07D-40D7-B574-D70E5813288F}">
      <dsp:nvSpPr>
        <dsp:cNvPr id="0" name=""/>
        <dsp:cNvSpPr/>
      </dsp:nvSpPr>
      <dsp:spPr>
        <a:xfrm>
          <a:off x="3193" y="44735"/>
          <a:ext cx="2533714" cy="1520228"/>
        </a:xfrm>
        <a:prstGeom prst="rect">
          <a:avLst/>
        </a:prstGeom>
        <a:gradFill rotWithShape="0">
          <a:gsLst>
            <a:gs pos="0">
              <a:schemeClr val="accent3">
                <a:hueOff val="0"/>
                <a:satOff val="0"/>
                <a:lumOff val="0"/>
                <a:alphaOff val="0"/>
                <a:tint val="98000"/>
                <a:lumMod val="114000"/>
              </a:schemeClr>
            </a:gs>
            <a:gs pos="100000">
              <a:schemeClr val="accent3">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CL" sz="1600" b="1" i="0" kern="1200" dirty="0">
              <a:solidFill>
                <a:schemeClr val="tx1"/>
              </a:solidFill>
            </a:rPr>
            <a:t>Estén haciendo uso de los beneficios de la Ley de Crianza Protegida</a:t>
          </a:r>
          <a:endParaRPr lang="en-US" sz="1600" b="1" kern="1200" dirty="0">
            <a:solidFill>
              <a:schemeClr val="tx1"/>
            </a:solidFill>
          </a:endParaRPr>
        </a:p>
      </dsp:txBody>
      <dsp:txXfrm>
        <a:off x="3193" y="44735"/>
        <a:ext cx="2533714" cy="1520228"/>
      </dsp:txXfrm>
    </dsp:sp>
    <dsp:sp modelId="{5F31037F-4966-4812-8328-BFF407DAE3B2}">
      <dsp:nvSpPr>
        <dsp:cNvPr id="0" name=""/>
        <dsp:cNvSpPr/>
      </dsp:nvSpPr>
      <dsp:spPr>
        <a:xfrm>
          <a:off x="2790280" y="44735"/>
          <a:ext cx="2533714" cy="1520228"/>
        </a:xfrm>
        <a:prstGeom prst="rect">
          <a:avLst/>
        </a:prstGeom>
        <a:gradFill rotWithShape="0">
          <a:gsLst>
            <a:gs pos="0">
              <a:schemeClr val="accent3">
                <a:hueOff val="0"/>
                <a:satOff val="0"/>
                <a:lumOff val="0"/>
                <a:alphaOff val="0"/>
                <a:tint val="98000"/>
                <a:lumMod val="114000"/>
              </a:schemeClr>
            </a:gs>
            <a:gs pos="100000">
              <a:schemeClr val="accent3">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CL" sz="1600" b="1" i="0" kern="1200" dirty="0">
              <a:solidFill>
                <a:schemeClr val="tx1"/>
              </a:solidFill>
            </a:rPr>
            <a:t>Se encuentren con licencias prenatal, postnatal y postnatal parental.</a:t>
          </a:r>
          <a:endParaRPr lang="en-US" sz="1600" b="1" kern="1200" dirty="0">
            <a:solidFill>
              <a:schemeClr val="tx1"/>
            </a:solidFill>
          </a:endParaRPr>
        </a:p>
      </dsp:txBody>
      <dsp:txXfrm>
        <a:off x="2790280" y="44735"/>
        <a:ext cx="2533714" cy="1520228"/>
      </dsp:txXfrm>
    </dsp:sp>
    <dsp:sp modelId="{3E19664C-16A3-48AC-B1BD-8A29686FDDA5}">
      <dsp:nvSpPr>
        <dsp:cNvPr id="0" name=""/>
        <dsp:cNvSpPr/>
      </dsp:nvSpPr>
      <dsp:spPr>
        <a:xfrm>
          <a:off x="5577366" y="44735"/>
          <a:ext cx="2533714" cy="1520228"/>
        </a:xfrm>
        <a:prstGeom prst="rect">
          <a:avLst/>
        </a:prstGeom>
        <a:gradFill rotWithShape="0">
          <a:gsLst>
            <a:gs pos="0">
              <a:schemeClr val="accent3">
                <a:hueOff val="0"/>
                <a:satOff val="0"/>
                <a:lumOff val="0"/>
                <a:alphaOff val="0"/>
                <a:tint val="98000"/>
                <a:lumMod val="114000"/>
              </a:schemeClr>
            </a:gs>
            <a:gs pos="100000">
              <a:schemeClr val="accent3">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CL" sz="1600" b="1" i="0" kern="1200" dirty="0">
              <a:solidFill>
                <a:schemeClr val="tx1"/>
              </a:solidFill>
            </a:rPr>
            <a:t>Se encuentre haciendo uso del permiso y licencia médica por enfermedad grave del niño menor de un año.</a:t>
          </a:r>
          <a:endParaRPr lang="en-US" sz="1600" b="1" kern="1200" dirty="0">
            <a:solidFill>
              <a:schemeClr val="tx1"/>
            </a:solidFill>
          </a:endParaRPr>
        </a:p>
      </dsp:txBody>
      <dsp:txXfrm>
        <a:off x="5577366" y="44735"/>
        <a:ext cx="2533714" cy="1520228"/>
      </dsp:txXfrm>
    </dsp:sp>
    <dsp:sp modelId="{814673C3-F2EC-4E6F-917B-6D6017F310BB}">
      <dsp:nvSpPr>
        <dsp:cNvPr id="0" name=""/>
        <dsp:cNvSpPr/>
      </dsp:nvSpPr>
      <dsp:spPr>
        <a:xfrm>
          <a:off x="8364453" y="44735"/>
          <a:ext cx="2533714" cy="1520228"/>
        </a:xfrm>
        <a:prstGeom prst="rect">
          <a:avLst/>
        </a:prstGeom>
        <a:gradFill rotWithShape="0">
          <a:gsLst>
            <a:gs pos="0">
              <a:schemeClr val="accent3">
                <a:hueOff val="0"/>
                <a:satOff val="0"/>
                <a:lumOff val="0"/>
                <a:alphaOff val="0"/>
                <a:tint val="98000"/>
                <a:lumMod val="114000"/>
              </a:schemeClr>
            </a:gs>
            <a:gs pos="100000">
              <a:schemeClr val="accent3">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CL" sz="1600" b="1" i="0" kern="1200" dirty="0">
              <a:solidFill>
                <a:schemeClr val="tx1"/>
              </a:solidFill>
            </a:rPr>
            <a:t>Se encuentren haciendo uso del permiso y licencia médica por Ley SANNA.</a:t>
          </a:r>
          <a:endParaRPr lang="en-US" sz="1600" b="1" kern="1200" dirty="0">
            <a:solidFill>
              <a:schemeClr val="tx1"/>
            </a:solidFill>
          </a:endParaRPr>
        </a:p>
      </dsp:txBody>
      <dsp:txXfrm>
        <a:off x="8364453" y="44735"/>
        <a:ext cx="2533714" cy="1520228"/>
      </dsp:txXfrm>
    </dsp:sp>
    <dsp:sp modelId="{A39C6EDF-AE01-4BB9-954E-040CEC9B4584}">
      <dsp:nvSpPr>
        <dsp:cNvPr id="0" name=""/>
        <dsp:cNvSpPr/>
      </dsp:nvSpPr>
      <dsp:spPr>
        <a:xfrm>
          <a:off x="1396737" y="1818336"/>
          <a:ext cx="2533714" cy="1520228"/>
        </a:xfrm>
        <a:prstGeom prst="rect">
          <a:avLst/>
        </a:prstGeom>
        <a:gradFill rotWithShape="0">
          <a:gsLst>
            <a:gs pos="0">
              <a:schemeClr val="accent3">
                <a:hueOff val="0"/>
                <a:satOff val="0"/>
                <a:lumOff val="0"/>
                <a:alphaOff val="0"/>
                <a:tint val="98000"/>
                <a:lumMod val="114000"/>
              </a:schemeClr>
            </a:gs>
            <a:gs pos="100000">
              <a:schemeClr val="accent3">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CL" sz="1600" b="1" i="0" kern="1200" dirty="0">
              <a:solidFill>
                <a:schemeClr val="tx1"/>
              </a:solidFill>
            </a:rPr>
            <a:t>Estén suspendidas por Ley de Protección del Empleo.</a:t>
          </a:r>
          <a:endParaRPr lang="en-US" sz="1600" b="1" kern="1200" dirty="0">
            <a:solidFill>
              <a:schemeClr val="tx1"/>
            </a:solidFill>
          </a:endParaRPr>
        </a:p>
      </dsp:txBody>
      <dsp:txXfrm>
        <a:off x="1396737" y="1818336"/>
        <a:ext cx="2533714" cy="1520228"/>
      </dsp:txXfrm>
    </dsp:sp>
    <dsp:sp modelId="{FFBDEC57-2113-4962-818F-E6364F6A63EB}">
      <dsp:nvSpPr>
        <dsp:cNvPr id="0" name=""/>
        <dsp:cNvSpPr/>
      </dsp:nvSpPr>
      <dsp:spPr>
        <a:xfrm>
          <a:off x="4183823" y="1818336"/>
          <a:ext cx="2533714" cy="1520228"/>
        </a:xfrm>
        <a:prstGeom prst="rect">
          <a:avLst/>
        </a:prstGeom>
        <a:gradFill rotWithShape="0">
          <a:gsLst>
            <a:gs pos="0">
              <a:schemeClr val="accent3">
                <a:hueOff val="0"/>
                <a:satOff val="0"/>
                <a:lumOff val="0"/>
                <a:alphaOff val="0"/>
                <a:tint val="98000"/>
                <a:lumMod val="114000"/>
              </a:schemeClr>
            </a:gs>
            <a:gs pos="100000">
              <a:schemeClr val="accent3">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CL" sz="1600" b="1" i="0" kern="1200" dirty="0">
              <a:solidFill>
                <a:schemeClr val="tx1"/>
              </a:solidFill>
            </a:rPr>
            <a:t>Están contratadas por una empresa que esté obligada a entregar beneficio de sala cuna, por tener contratadas a 20 o más mujeres.</a:t>
          </a:r>
          <a:endParaRPr lang="en-US" sz="1600" b="1" kern="1200" dirty="0">
            <a:solidFill>
              <a:schemeClr val="tx1"/>
            </a:solidFill>
          </a:endParaRPr>
        </a:p>
      </dsp:txBody>
      <dsp:txXfrm>
        <a:off x="4183823" y="1818336"/>
        <a:ext cx="2533714" cy="1520228"/>
      </dsp:txXfrm>
    </dsp:sp>
    <dsp:sp modelId="{4AEA83F2-021C-4161-BCA3-E1D3E91031C6}">
      <dsp:nvSpPr>
        <dsp:cNvPr id="0" name=""/>
        <dsp:cNvSpPr/>
      </dsp:nvSpPr>
      <dsp:spPr>
        <a:xfrm>
          <a:off x="6970909" y="1818336"/>
          <a:ext cx="2533714" cy="1520228"/>
        </a:xfrm>
        <a:prstGeom prst="rect">
          <a:avLst/>
        </a:prstGeom>
        <a:gradFill rotWithShape="0">
          <a:gsLst>
            <a:gs pos="0">
              <a:schemeClr val="accent3">
                <a:hueOff val="0"/>
                <a:satOff val="0"/>
                <a:lumOff val="0"/>
                <a:alphaOff val="0"/>
                <a:tint val="98000"/>
                <a:lumMod val="114000"/>
              </a:schemeClr>
            </a:gs>
            <a:gs pos="100000">
              <a:schemeClr val="accent3">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CL" sz="1600" b="1" i="0" kern="1200" dirty="0">
              <a:solidFill>
                <a:schemeClr val="tx1"/>
              </a:solidFill>
            </a:rPr>
            <a:t>Sean funcionarios en instituciones del sector público.</a:t>
          </a:r>
          <a:endParaRPr lang="en-US" sz="1600" b="1" kern="1200" dirty="0">
            <a:solidFill>
              <a:schemeClr val="tx1"/>
            </a:solidFill>
          </a:endParaRPr>
        </a:p>
      </dsp:txBody>
      <dsp:txXfrm>
        <a:off x="6970909" y="1818336"/>
        <a:ext cx="2533714" cy="152022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DBB785-D547-4EA5-85AB-93EA9ADCAAC7}" type="datetimeFigureOut">
              <a:rPr lang="es-CL" smtClean="0"/>
              <a:t>12-01-2022</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5D3F74-5436-4478-9142-1D50007CA774}" type="slidenum">
              <a:rPr lang="es-CL" smtClean="0"/>
              <a:t>‹Nº›</a:t>
            </a:fld>
            <a:endParaRPr lang="es-CL"/>
          </a:p>
        </p:txBody>
      </p:sp>
    </p:spTree>
    <p:extLst>
      <p:ext uri="{BB962C8B-B14F-4D97-AF65-F5344CB8AC3E}">
        <p14:creationId xmlns:p14="http://schemas.microsoft.com/office/powerpoint/2010/main" val="1441476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4DBDA39E-34F5-4EB3-B95C-93A3B5D86B2E}" type="slidenum">
              <a:rPr lang="es-CL" smtClean="0"/>
              <a:t>1</a:t>
            </a:fld>
            <a:endParaRPr lang="es-CL"/>
          </a:p>
        </p:txBody>
      </p:sp>
    </p:spTree>
    <p:extLst>
      <p:ext uri="{BB962C8B-B14F-4D97-AF65-F5344CB8AC3E}">
        <p14:creationId xmlns:p14="http://schemas.microsoft.com/office/powerpoint/2010/main" val="650853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4DBDA39E-34F5-4EB3-B95C-93A3B5D86B2E}" type="slidenum">
              <a:rPr lang="es-CL" smtClean="0"/>
              <a:t>14</a:t>
            </a:fld>
            <a:endParaRPr lang="es-CL"/>
          </a:p>
        </p:txBody>
      </p:sp>
    </p:spTree>
    <p:extLst>
      <p:ext uri="{BB962C8B-B14F-4D97-AF65-F5344CB8AC3E}">
        <p14:creationId xmlns:p14="http://schemas.microsoft.com/office/powerpoint/2010/main" val="2265620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6E947520-7E81-D74F-98BC-90BAD165B97A}" type="slidenum">
              <a:rPr lang="es-ES" smtClean="0"/>
              <a:t>21</a:t>
            </a:fld>
            <a:endParaRPr lang="es-ES"/>
          </a:p>
        </p:txBody>
      </p:sp>
    </p:spTree>
    <p:extLst>
      <p:ext uri="{BB962C8B-B14F-4D97-AF65-F5344CB8AC3E}">
        <p14:creationId xmlns:p14="http://schemas.microsoft.com/office/powerpoint/2010/main" val="604358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6E947520-7E81-D74F-98BC-90BAD165B97A}" type="slidenum">
              <a:rPr lang="es-ES" smtClean="0"/>
              <a:t>22</a:t>
            </a:fld>
            <a:endParaRPr lang="es-ES"/>
          </a:p>
        </p:txBody>
      </p:sp>
    </p:spTree>
    <p:extLst>
      <p:ext uri="{BB962C8B-B14F-4D97-AF65-F5344CB8AC3E}">
        <p14:creationId xmlns:p14="http://schemas.microsoft.com/office/powerpoint/2010/main" val="15819128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6E947520-7E81-D74F-98BC-90BAD165B97A}" type="slidenum">
              <a:rPr lang="es-ES" smtClean="0"/>
              <a:t>26</a:t>
            </a:fld>
            <a:endParaRPr lang="es-ES"/>
          </a:p>
        </p:txBody>
      </p:sp>
    </p:spTree>
    <p:extLst>
      <p:ext uri="{BB962C8B-B14F-4D97-AF65-F5344CB8AC3E}">
        <p14:creationId xmlns:p14="http://schemas.microsoft.com/office/powerpoint/2010/main" val="4526270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6E947520-7E81-D74F-98BC-90BAD165B97A}" type="slidenum">
              <a:rPr lang="es-ES" smtClean="0"/>
              <a:t>27</a:t>
            </a:fld>
            <a:endParaRPr lang="es-ES"/>
          </a:p>
        </p:txBody>
      </p:sp>
    </p:spTree>
    <p:extLst>
      <p:ext uri="{BB962C8B-B14F-4D97-AF65-F5344CB8AC3E}">
        <p14:creationId xmlns:p14="http://schemas.microsoft.com/office/powerpoint/2010/main" val="34703458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6E947520-7E81-D74F-98BC-90BAD165B97A}" type="slidenum">
              <a:rPr lang="es-ES" smtClean="0"/>
              <a:t>28</a:t>
            </a:fld>
            <a:endParaRPr lang="es-ES"/>
          </a:p>
        </p:txBody>
      </p:sp>
    </p:spTree>
    <p:extLst>
      <p:ext uri="{BB962C8B-B14F-4D97-AF65-F5344CB8AC3E}">
        <p14:creationId xmlns:p14="http://schemas.microsoft.com/office/powerpoint/2010/main" val="25290104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4DBDA39E-34F5-4EB3-B95C-93A3B5D86B2E}" type="slidenum">
              <a:rPr lang="es-CL" smtClean="0"/>
              <a:t>29</a:t>
            </a:fld>
            <a:endParaRPr lang="es-CL"/>
          </a:p>
        </p:txBody>
      </p:sp>
    </p:spTree>
    <p:extLst>
      <p:ext uri="{BB962C8B-B14F-4D97-AF65-F5344CB8AC3E}">
        <p14:creationId xmlns:p14="http://schemas.microsoft.com/office/powerpoint/2010/main" val="9558803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9327AA8D-03B8-4ECA-BFD4-03E0A81A3224}" type="datetimeFigureOut">
              <a:rPr lang="es-CL" smtClean="0"/>
              <a:t>12-01-2022</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AF33AB5D-9ED9-4419-85D0-005107A6EA04}" type="slidenum">
              <a:rPr lang="es-CL" smtClean="0"/>
              <a:t>‹Nº›</a:t>
            </a:fld>
            <a:endParaRPr lang="es-CL"/>
          </a:p>
        </p:txBody>
      </p:sp>
    </p:spTree>
    <p:extLst>
      <p:ext uri="{BB962C8B-B14F-4D97-AF65-F5344CB8AC3E}">
        <p14:creationId xmlns:p14="http://schemas.microsoft.com/office/powerpoint/2010/main" val="5372131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9327AA8D-03B8-4ECA-BFD4-03E0A81A3224}" type="datetimeFigureOut">
              <a:rPr lang="es-CL" smtClean="0"/>
              <a:t>12-01-2022</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AF33AB5D-9ED9-4419-85D0-005107A6EA04}" type="slidenum">
              <a:rPr lang="es-CL" smtClean="0"/>
              <a:t>‹Nº›</a:t>
            </a:fld>
            <a:endParaRPr lang="es-CL"/>
          </a:p>
        </p:txBody>
      </p:sp>
    </p:spTree>
    <p:extLst>
      <p:ext uri="{BB962C8B-B14F-4D97-AF65-F5344CB8AC3E}">
        <p14:creationId xmlns:p14="http://schemas.microsoft.com/office/powerpoint/2010/main" val="39182960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s-ES"/>
              <a:t>Haga clic para modificar el estilo de título del patrón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9327AA8D-03B8-4ECA-BFD4-03E0A81A3224}" type="datetimeFigureOut">
              <a:rPr lang="es-CL" smtClean="0"/>
              <a:t>12-01-2022</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AF33AB5D-9ED9-4419-85D0-005107A6EA04}" type="slidenum">
              <a:rPr lang="es-CL" smtClean="0"/>
              <a:t>‹Nº›</a:t>
            </a:fld>
            <a:endParaRPr lang="es-CL"/>
          </a:p>
        </p:txBody>
      </p:sp>
    </p:spTree>
    <p:extLst>
      <p:ext uri="{BB962C8B-B14F-4D97-AF65-F5344CB8AC3E}">
        <p14:creationId xmlns:p14="http://schemas.microsoft.com/office/powerpoint/2010/main" val="12493922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s-ES"/>
              <a:t>Haga clic para modificar el estilo de título del patrón</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s-ES"/>
              <a:t>Haga clic para modificar los estilos de texto del patrón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9327AA8D-03B8-4ECA-BFD4-03E0A81A3224}" type="datetimeFigureOut">
              <a:rPr lang="es-CL" smtClean="0"/>
              <a:t>12-01-2022</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AF33AB5D-9ED9-4419-85D0-005107A6EA04}" type="slidenum">
              <a:rPr lang="es-CL" smtClean="0"/>
              <a:t>‹Nº›</a:t>
            </a:fld>
            <a:endParaRPr lang="es-CL"/>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728312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9327AA8D-03B8-4ECA-BFD4-03E0A81A3224}" type="datetimeFigureOut">
              <a:rPr lang="es-CL" smtClean="0"/>
              <a:t>12-01-2022</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AF33AB5D-9ED9-4419-85D0-005107A6EA04}" type="slidenum">
              <a:rPr lang="es-CL" smtClean="0"/>
              <a:t>‹Nº›</a:t>
            </a:fld>
            <a:endParaRPr lang="es-CL"/>
          </a:p>
        </p:txBody>
      </p:sp>
    </p:spTree>
    <p:extLst>
      <p:ext uri="{BB962C8B-B14F-4D97-AF65-F5344CB8AC3E}">
        <p14:creationId xmlns:p14="http://schemas.microsoft.com/office/powerpoint/2010/main" val="2160283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327AA8D-03B8-4ECA-BFD4-03E0A81A3224}" type="datetimeFigureOut">
              <a:rPr lang="es-CL" smtClean="0"/>
              <a:t>12-01-2022</a:t>
            </a:fld>
            <a:endParaRPr lang="es-CL"/>
          </a:p>
        </p:txBody>
      </p:sp>
      <p:sp>
        <p:nvSpPr>
          <p:cNvPr id="4"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AF33AB5D-9ED9-4419-85D0-005107A6EA04}" type="slidenum">
              <a:rPr lang="es-CL" smtClean="0"/>
              <a:t>‹Nº›</a:t>
            </a:fld>
            <a:endParaRPr lang="es-CL"/>
          </a:p>
        </p:txBody>
      </p:sp>
    </p:spTree>
    <p:extLst>
      <p:ext uri="{BB962C8B-B14F-4D97-AF65-F5344CB8AC3E}">
        <p14:creationId xmlns:p14="http://schemas.microsoft.com/office/powerpoint/2010/main" val="1145559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327AA8D-03B8-4ECA-BFD4-03E0A81A3224}" type="datetimeFigureOut">
              <a:rPr lang="es-CL" smtClean="0"/>
              <a:t>12-01-2022</a:t>
            </a:fld>
            <a:endParaRPr lang="es-CL"/>
          </a:p>
        </p:txBody>
      </p:sp>
      <p:sp>
        <p:nvSpPr>
          <p:cNvPr id="4"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AF33AB5D-9ED9-4419-85D0-005107A6EA04}" type="slidenum">
              <a:rPr lang="es-CL" smtClean="0"/>
              <a:t>‹Nº›</a:t>
            </a:fld>
            <a:endParaRPr lang="es-CL"/>
          </a:p>
        </p:txBody>
      </p:sp>
    </p:spTree>
    <p:extLst>
      <p:ext uri="{BB962C8B-B14F-4D97-AF65-F5344CB8AC3E}">
        <p14:creationId xmlns:p14="http://schemas.microsoft.com/office/powerpoint/2010/main" val="19111620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nchorCtr="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327AA8D-03B8-4ECA-BFD4-03E0A81A3224}" type="datetimeFigureOut">
              <a:rPr lang="es-CL" smtClean="0"/>
              <a:t>12-01-2022</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AF33AB5D-9ED9-4419-85D0-005107A6EA04}" type="slidenum">
              <a:rPr lang="es-CL" smtClean="0"/>
              <a:t>‹Nº›</a:t>
            </a:fld>
            <a:endParaRPr lang="es-CL"/>
          </a:p>
        </p:txBody>
      </p:sp>
    </p:spTree>
    <p:extLst>
      <p:ext uri="{BB962C8B-B14F-4D97-AF65-F5344CB8AC3E}">
        <p14:creationId xmlns:p14="http://schemas.microsoft.com/office/powerpoint/2010/main" val="12358465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327AA8D-03B8-4ECA-BFD4-03E0A81A3224}" type="datetimeFigureOut">
              <a:rPr lang="es-CL" smtClean="0"/>
              <a:t>12-01-2022</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AF33AB5D-9ED9-4419-85D0-005107A6EA04}" type="slidenum">
              <a:rPr lang="es-CL" smtClean="0"/>
              <a:t>‹Nº›</a:t>
            </a:fld>
            <a:endParaRPr lang="es-CL"/>
          </a:p>
        </p:txBody>
      </p:sp>
    </p:spTree>
    <p:extLst>
      <p:ext uri="{BB962C8B-B14F-4D97-AF65-F5344CB8AC3E}">
        <p14:creationId xmlns:p14="http://schemas.microsoft.com/office/powerpoint/2010/main" val="1166429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3"/>
          <p:cNvSpPr>
            <a:spLocks noGrp="1"/>
          </p:cNvSpPr>
          <p:nvPr>
            <p:ph type="dt" sz="half" idx="10"/>
          </p:nvPr>
        </p:nvSpPr>
        <p:spPr/>
        <p:txBody>
          <a:bodyPr/>
          <a:lstStyle/>
          <a:p>
            <a:fld id="{9327AA8D-03B8-4ECA-BFD4-03E0A81A3224}" type="datetimeFigureOut">
              <a:rPr lang="es-CL" smtClean="0"/>
              <a:t>12-01-2022</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AF33AB5D-9ED9-4419-85D0-005107A6EA04}" type="slidenum">
              <a:rPr lang="es-CL" smtClean="0"/>
              <a:t>‹Nº›</a:t>
            </a:fld>
            <a:endParaRPr lang="es-CL"/>
          </a:p>
        </p:txBody>
      </p:sp>
    </p:spTree>
    <p:extLst>
      <p:ext uri="{BB962C8B-B14F-4D97-AF65-F5344CB8AC3E}">
        <p14:creationId xmlns:p14="http://schemas.microsoft.com/office/powerpoint/2010/main" val="475060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9327AA8D-03B8-4ECA-BFD4-03E0A81A3224}" type="datetimeFigureOut">
              <a:rPr lang="es-CL" smtClean="0"/>
              <a:t>12-01-2022</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AF33AB5D-9ED9-4419-85D0-005107A6EA04}" type="slidenum">
              <a:rPr lang="es-CL" smtClean="0"/>
              <a:t>‹Nº›</a:t>
            </a:fld>
            <a:endParaRPr lang="es-CL"/>
          </a:p>
        </p:txBody>
      </p:sp>
    </p:spTree>
    <p:extLst>
      <p:ext uri="{BB962C8B-B14F-4D97-AF65-F5344CB8AC3E}">
        <p14:creationId xmlns:p14="http://schemas.microsoft.com/office/powerpoint/2010/main" val="2642143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9327AA8D-03B8-4ECA-BFD4-03E0A81A3224}" type="datetimeFigureOut">
              <a:rPr lang="es-CL" smtClean="0"/>
              <a:t>12-01-2022</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AF33AB5D-9ED9-4419-85D0-005107A6EA04}" type="slidenum">
              <a:rPr lang="es-CL" smtClean="0"/>
              <a:t>‹Nº›</a:t>
            </a:fld>
            <a:endParaRPr lang="es-CL"/>
          </a:p>
        </p:txBody>
      </p:sp>
    </p:spTree>
    <p:extLst>
      <p:ext uri="{BB962C8B-B14F-4D97-AF65-F5344CB8AC3E}">
        <p14:creationId xmlns:p14="http://schemas.microsoft.com/office/powerpoint/2010/main" val="17398510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9327AA8D-03B8-4ECA-BFD4-03E0A81A3224}" type="datetimeFigureOut">
              <a:rPr lang="es-CL" smtClean="0"/>
              <a:t>12-01-2022</a:t>
            </a:fld>
            <a:endParaRPr lang="es-CL"/>
          </a:p>
        </p:txBody>
      </p:sp>
      <p:sp>
        <p:nvSpPr>
          <p:cNvPr id="8" name="Footer Placeholder 7"/>
          <p:cNvSpPr>
            <a:spLocks noGrp="1"/>
          </p:cNvSpPr>
          <p:nvPr>
            <p:ph type="ftr" sz="quarter" idx="11"/>
          </p:nvPr>
        </p:nvSpPr>
        <p:spPr/>
        <p:txBody>
          <a:bodyPr/>
          <a:lstStyle/>
          <a:p>
            <a:endParaRPr lang="es-CL"/>
          </a:p>
        </p:txBody>
      </p:sp>
      <p:sp>
        <p:nvSpPr>
          <p:cNvPr id="9" name="Slide Number Placeholder 8"/>
          <p:cNvSpPr>
            <a:spLocks noGrp="1"/>
          </p:cNvSpPr>
          <p:nvPr>
            <p:ph type="sldNum" sz="quarter" idx="12"/>
          </p:nvPr>
        </p:nvSpPr>
        <p:spPr/>
        <p:txBody>
          <a:bodyPr/>
          <a:lstStyle/>
          <a:p>
            <a:fld id="{AF33AB5D-9ED9-4419-85D0-005107A6EA04}" type="slidenum">
              <a:rPr lang="es-CL" smtClean="0"/>
              <a:t>‹Nº›</a:t>
            </a:fld>
            <a:endParaRPr lang="es-CL"/>
          </a:p>
        </p:txBody>
      </p:sp>
    </p:spTree>
    <p:extLst>
      <p:ext uri="{BB962C8B-B14F-4D97-AF65-F5344CB8AC3E}">
        <p14:creationId xmlns:p14="http://schemas.microsoft.com/office/powerpoint/2010/main" val="1730674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7" name="Date Placeholder 2"/>
          <p:cNvSpPr>
            <a:spLocks noGrp="1"/>
          </p:cNvSpPr>
          <p:nvPr>
            <p:ph type="dt" sz="half" idx="10"/>
          </p:nvPr>
        </p:nvSpPr>
        <p:spPr/>
        <p:txBody>
          <a:bodyPr/>
          <a:lstStyle/>
          <a:p>
            <a:fld id="{9327AA8D-03B8-4ECA-BFD4-03E0A81A3224}" type="datetimeFigureOut">
              <a:rPr lang="es-CL" smtClean="0"/>
              <a:t>12-01-2022</a:t>
            </a:fld>
            <a:endParaRPr lang="es-CL"/>
          </a:p>
        </p:txBody>
      </p:sp>
      <p:sp>
        <p:nvSpPr>
          <p:cNvPr id="5" name="Footer Placeholder 3"/>
          <p:cNvSpPr>
            <a:spLocks noGrp="1"/>
          </p:cNvSpPr>
          <p:nvPr>
            <p:ph type="ftr" sz="quarter" idx="11"/>
          </p:nvPr>
        </p:nvSpPr>
        <p:spPr/>
        <p:txBody>
          <a:bodyPr/>
          <a:lstStyle/>
          <a:p>
            <a:endParaRPr lang="es-CL"/>
          </a:p>
        </p:txBody>
      </p:sp>
      <p:sp>
        <p:nvSpPr>
          <p:cNvPr id="6" name="Slide Number Placeholder 4"/>
          <p:cNvSpPr>
            <a:spLocks noGrp="1"/>
          </p:cNvSpPr>
          <p:nvPr>
            <p:ph type="sldNum" sz="quarter" idx="12"/>
          </p:nvPr>
        </p:nvSpPr>
        <p:spPr/>
        <p:txBody>
          <a:bodyPr/>
          <a:lstStyle/>
          <a:p>
            <a:fld id="{AF33AB5D-9ED9-4419-85D0-005107A6EA04}" type="slidenum">
              <a:rPr lang="es-CL" smtClean="0"/>
              <a:t>‹Nº›</a:t>
            </a:fld>
            <a:endParaRPr lang="es-CL"/>
          </a:p>
        </p:txBody>
      </p:sp>
    </p:spTree>
    <p:extLst>
      <p:ext uri="{BB962C8B-B14F-4D97-AF65-F5344CB8AC3E}">
        <p14:creationId xmlns:p14="http://schemas.microsoft.com/office/powerpoint/2010/main" val="1262927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9327AA8D-03B8-4ECA-BFD4-03E0A81A3224}" type="datetimeFigureOut">
              <a:rPr lang="es-CL" smtClean="0"/>
              <a:t>12-01-2022</a:t>
            </a:fld>
            <a:endParaRPr lang="es-CL"/>
          </a:p>
        </p:txBody>
      </p:sp>
      <p:sp>
        <p:nvSpPr>
          <p:cNvPr id="5" name="Footer Placeholder 2"/>
          <p:cNvSpPr>
            <a:spLocks noGrp="1"/>
          </p:cNvSpPr>
          <p:nvPr>
            <p:ph type="ftr" sz="quarter" idx="11"/>
          </p:nvPr>
        </p:nvSpPr>
        <p:spPr/>
        <p:txBody>
          <a:bodyPr/>
          <a:lstStyle/>
          <a:p>
            <a:endParaRPr lang="es-CL"/>
          </a:p>
        </p:txBody>
      </p:sp>
      <p:sp>
        <p:nvSpPr>
          <p:cNvPr id="6" name="Slide Number Placeholder 3"/>
          <p:cNvSpPr>
            <a:spLocks noGrp="1"/>
          </p:cNvSpPr>
          <p:nvPr>
            <p:ph type="sldNum" sz="quarter" idx="12"/>
          </p:nvPr>
        </p:nvSpPr>
        <p:spPr/>
        <p:txBody>
          <a:bodyPr/>
          <a:lstStyle/>
          <a:p>
            <a:fld id="{AF33AB5D-9ED9-4419-85D0-005107A6EA04}" type="slidenum">
              <a:rPr lang="es-CL" smtClean="0"/>
              <a:t>‹Nº›</a:t>
            </a:fld>
            <a:endParaRPr lang="es-CL"/>
          </a:p>
        </p:txBody>
      </p:sp>
    </p:spTree>
    <p:extLst>
      <p:ext uri="{BB962C8B-B14F-4D97-AF65-F5344CB8AC3E}">
        <p14:creationId xmlns:p14="http://schemas.microsoft.com/office/powerpoint/2010/main" val="2208444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7" name="Date Placeholder 4"/>
          <p:cNvSpPr>
            <a:spLocks noGrp="1"/>
          </p:cNvSpPr>
          <p:nvPr>
            <p:ph type="dt" sz="half" idx="10"/>
          </p:nvPr>
        </p:nvSpPr>
        <p:spPr/>
        <p:txBody>
          <a:bodyPr/>
          <a:lstStyle/>
          <a:p>
            <a:fld id="{9327AA8D-03B8-4ECA-BFD4-03E0A81A3224}" type="datetimeFigureOut">
              <a:rPr lang="es-CL" smtClean="0"/>
              <a:t>12-01-2022</a:t>
            </a:fld>
            <a:endParaRPr lang="es-CL"/>
          </a:p>
        </p:txBody>
      </p:sp>
      <p:sp>
        <p:nvSpPr>
          <p:cNvPr id="5" name="Footer Placeholder 5"/>
          <p:cNvSpPr>
            <a:spLocks noGrp="1"/>
          </p:cNvSpPr>
          <p:nvPr>
            <p:ph type="ftr" sz="quarter" idx="11"/>
          </p:nvPr>
        </p:nvSpPr>
        <p:spPr/>
        <p:txBody>
          <a:bodyPr/>
          <a:lstStyle/>
          <a:p>
            <a:endParaRPr lang="es-CL"/>
          </a:p>
        </p:txBody>
      </p:sp>
      <p:sp>
        <p:nvSpPr>
          <p:cNvPr id="6" name="Slide Number Placeholder 6"/>
          <p:cNvSpPr>
            <a:spLocks noGrp="1"/>
          </p:cNvSpPr>
          <p:nvPr>
            <p:ph type="sldNum" sz="quarter" idx="12"/>
          </p:nvPr>
        </p:nvSpPr>
        <p:spPr/>
        <p:txBody>
          <a:bodyPr/>
          <a:lstStyle/>
          <a:p>
            <a:fld id="{AF33AB5D-9ED9-4419-85D0-005107A6EA04}" type="slidenum">
              <a:rPr lang="es-CL" smtClean="0"/>
              <a:t>‹Nº›</a:t>
            </a:fld>
            <a:endParaRPr lang="es-CL"/>
          </a:p>
        </p:txBody>
      </p:sp>
    </p:spTree>
    <p:extLst>
      <p:ext uri="{BB962C8B-B14F-4D97-AF65-F5344CB8AC3E}">
        <p14:creationId xmlns:p14="http://schemas.microsoft.com/office/powerpoint/2010/main" val="11767822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9327AA8D-03B8-4ECA-BFD4-03E0A81A3224}" type="datetimeFigureOut">
              <a:rPr lang="es-CL" smtClean="0"/>
              <a:t>12-01-2022</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AF33AB5D-9ED9-4419-85D0-005107A6EA04}" type="slidenum">
              <a:rPr lang="es-CL" smtClean="0"/>
              <a:t>‹Nº›</a:t>
            </a:fld>
            <a:endParaRPr lang="es-CL"/>
          </a:p>
        </p:txBody>
      </p:sp>
    </p:spTree>
    <p:extLst>
      <p:ext uri="{BB962C8B-B14F-4D97-AF65-F5344CB8AC3E}">
        <p14:creationId xmlns:p14="http://schemas.microsoft.com/office/powerpoint/2010/main" val="12475266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9327AA8D-03B8-4ECA-BFD4-03E0A81A3224}" type="datetimeFigureOut">
              <a:rPr lang="es-CL" smtClean="0"/>
              <a:t>12-01-2022</a:t>
            </a:fld>
            <a:endParaRPr lang="es-CL"/>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s-CL"/>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AF33AB5D-9ED9-4419-85D0-005107A6EA04}" type="slidenum">
              <a:rPr lang="es-CL" smtClean="0"/>
              <a:t>‹Nº›</a:t>
            </a:fld>
            <a:endParaRPr lang="es-CL"/>
          </a:p>
        </p:txBody>
      </p:sp>
    </p:spTree>
    <p:extLst>
      <p:ext uri="{BB962C8B-B14F-4D97-AF65-F5344CB8AC3E}">
        <p14:creationId xmlns:p14="http://schemas.microsoft.com/office/powerpoint/2010/main" val="2386861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jpeg"/><Relationship Id="rId7" Type="http://schemas.openxmlformats.org/officeDocument/2006/relationships/image" Target="../media/image42.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 Id="rId9" Type="http://schemas.openxmlformats.org/officeDocument/2006/relationships/image" Target="../media/image44.svg"/></Relationships>
</file>

<file path=ppt/slides/_rels/slide2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hyperlink" Target="http://www.subsidioalempleo.cl/" TargetMode="External"/><Relationship Id="rId7" Type="http://schemas.openxmlformats.org/officeDocument/2006/relationships/image" Target="../media/image48.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svg"/><Relationship Id="rId10" Type="http://schemas.openxmlformats.org/officeDocument/2006/relationships/image" Target="../media/image49.png"/><Relationship Id="rId4" Type="http://schemas.openxmlformats.org/officeDocument/2006/relationships/image" Target="../media/image45.png"/><Relationship Id="rId9" Type="http://schemas.openxmlformats.org/officeDocument/2006/relationships/image" Target="../media/image42.sv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0.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3.png"/><Relationship Id="rId7" Type="http://schemas.openxmlformats.org/officeDocument/2006/relationships/diagramColors" Target="../diagrams/colors1.xml"/><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8.jp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3.jpe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F85F1072-7CF6-1849-B4E5-3A06D2DB14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 y="0"/>
            <a:ext cx="12190413" cy="6863203"/>
          </a:xfrm>
          <a:prstGeom prst="rect">
            <a:avLst/>
          </a:prstGeom>
        </p:spPr>
      </p:pic>
      <p:pic>
        <p:nvPicPr>
          <p:cNvPr id="20" name="Imagen 19" descr="Imagen que contiene reloj, medidor&#10;&#10;Descripción generada automáticamente">
            <a:extLst>
              <a:ext uri="{FF2B5EF4-FFF2-40B4-BE49-F238E27FC236}">
                <a16:creationId xmlns:a16="http://schemas.microsoft.com/office/drawing/2014/main" id="{D81A4543-6505-6044-B30A-BF6FBB60B64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0329"/>
          <a:stretch/>
        </p:blipFill>
        <p:spPr>
          <a:xfrm>
            <a:off x="796" y="4221088"/>
            <a:ext cx="5275073" cy="1160370"/>
          </a:xfrm>
          <a:prstGeom prst="rect">
            <a:avLst/>
          </a:prstGeom>
        </p:spPr>
      </p:pic>
      <p:sp>
        <p:nvSpPr>
          <p:cNvPr id="5" name="CuadroTexto 4">
            <a:extLst>
              <a:ext uri="{FF2B5EF4-FFF2-40B4-BE49-F238E27FC236}">
                <a16:creationId xmlns:a16="http://schemas.microsoft.com/office/drawing/2014/main" id="{22CA9DE7-7E61-104C-ADF0-0905739A871C}"/>
              </a:ext>
            </a:extLst>
          </p:cNvPr>
          <p:cNvSpPr txBox="1"/>
          <p:nvPr/>
        </p:nvSpPr>
        <p:spPr>
          <a:xfrm>
            <a:off x="556802" y="2675613"/>
            <a:ext cx="5757914" cy="1287463"/>
          </a:xfrm>
          <a:prstGeom prst="rect">
            <a:avLst/>
          </a:prstGeom>
          <a:noFill/>
        </p:spPr>
        <p:txBody>
          <a:bodyPr wrap="none" lIns="0" rIns="72000" bIns="36000" rtlCol="0">
            <a:spAutoFit/>
          </a:bodyPr>
          <a:lstStyle/>
          <a:p>
            <a:pPr>
              <a:lnSpc>
                <a:spcPct val="70000"/>
              </a:lnSpc>
            </a:pPr>
            <a:r>
              <a:rPr lang="es-CL" sz="3600" b="1" dirty="0">
                <a:solidFill>
                  <a:schemeClr val="bg1"/>
                </a:solidFill>
                <a:latin typeface="gobCL" pitchFamily="2" charset="77"/>
              </a:rPr>
              <a:t>Nos modernizamos</a:t>
            </a:r>
          </a:p>
          <a:p>
            <a:pPr>
              <a:lnSpc>
                <a:spcPct val="70000"/>
              </a:lnSpc>
            </a:pPr>
            <a:r>
              <a:rPr lang="es-CL" sz="3600" b="1" dirty="0">
                <a:solidFill>
                  <a:schemeClr val="bg1"/>
                </a:solidFill>
                <a:latin typeface="gobCL" pitchFamily="2" charset="77"/>
              </a:rPr>
              <a:t>para que todo Chile se sume </a:t>
            </a:r>
          </a:p>
          <a:p>
            <a:pPr>
              <a:lnSpc>
                <a:spcPct val="70000"/>
              </a:lnSpc>
            </a:pPr>
            <a:r>
              <a:rPr lang="es-CL" sz="3600" b="1" dirty="0">
                <a:solidFill>
                  <a:schemeClr val="bg1"/>
                </a:solidFill>
                <a:latin typeface="gobCL" pitchFamily="2" charset="77"/>
              </a:rPr>
              <a:t>a los nuevos empleos</a:t>
            </a:r>
            <a:endParaRPr lang="es-CL" sz="2800" b="1" dirty="0">
              <a:solidFill>
                <a:schemeClr val="bg1"/>
              </a:solidFill>
              <a:latin typeface="gobCL" pitchFamily="2" charset="77"/>
            </a:endParaRPr>
          </a:p>
        </p:txBody>
      </p:sp>
      <p:pic>
        <p:nvPicPr>
          <p:cNvPr id="14" name="Imagen 13">
            <a:extLst>
              <a:ext uri="{FF2B5EF4-FFF2-40B4-BE49-F238E27FC236}">
                <a16:creationId xmlns:a16="http://schemas.microsoft.com/office/drawing/2014/main" id="{26A1971C-4753-344D-B8C2-1B5FC0F386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83474" y="5373216"/>
            <a:ext cx="2845175" cy="1301640"/>
          </a:xfrm>
          <a:prstGeom prst="rect">
            <a:avLst/>
          </a:prstGeom>
        </p:spPr>
      </p:pic>
      <p:sp>
        <p:nvSpPr>
          <p:cNvPr id="6" name="CuadroTexto 5">
            <a:extLst>
              <a:ext uri="{FF2B5EF4-FFF2-40B4-BE49-F238E27FC236}">
                <a16:creationId xmlns:a16="http://schemas.microsoft.com/office/drawing/2014/main" id="{2241E2D2-5E61-BD4D-8D53-E9860310972C}"/>
              </a:ext>
            </a:extLst>
          </p:cNvPr>
          <p:cNvSpPr txBox="1"/>
          <p:nvPr/>
        </p:nvSpPr>
        <p:spPr>
          <a:xfrm>
            <a:off x="479376" y="4445744"/>
            <a:ext cx="7272808" cy="830997"/>
          </a:xfrm>
          <a:prstGeom prst="rect">
            <a:avLst/>
          </a:prstGeom>
          <a:noFill/>
        </p:spPr>
        <p:txBody>
          <a:bodyPr wrap="square" rtlCol="0">
            <a:spAutoFit/>
          </a:bodyPr>
          <a:lstStyle/>
          <a:p>
            <a:r>
              <a:rPr lang="es-CL" sz="2400" dirty="0">
                <a:solidFill>
                  <a:schemeClr val="bg1"/>
                </a:solidFill>
                <a:latin typeface="gobCL" pitchFamily="2" charset="77"/>
              </a:rPr>
              <a:t>SERVICIO NACIONAL DE CAPACITACIÓN Y EMPLEO</a:t>
            </a:r>
          </a:p>
          <a:p>
            <a:r>
              <a:rPr lang="es-CL" sz="2400" dirty="0">
                <a:solidFill>
                  <a:schemeClr val="bg1"/>
                </a:solidFill>
                <a:latin typeface="gobCL" pitchFamily="2" charset="77"/>
              </a:rPr>
              <a:t>DR ANTOFAGASTA</a:t>
            </a:r>
          </a:p>
        </p:txBody>
      </p:sp>
      <p:cxnSp>
        <p:nvCxnSpPr>
          <p:cNvPr id="7" name="Conector recto 6">
            <a:extLst>
              <a:ext uri="{FF2B5EF4-FFF2-40B4-BE49-F238E27FC236}">
                <a16:creationId xmlns:a16="http://schemas.microsoft.com/office/drawing/2014/main" id="{FB7BD4A1-2650-6842-A45D-219ABB93FFA8}"/>
              </a:ext>
            </a:extLst>
          </p:cNvPr>
          <p:cNvCxnSpPr>
            <a:cxnSpLocks/>
          </p:cNvCxnSpPr>
          <p:nvPr/>
        </p:nvCxnSpPr>
        <p:spPr>
          <a:xfrm>
            <a:off x="556802" y="4123964"/>
            <a:ext cx="108012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Imagen 12">
            <a:extLst>
              <a:ext uri="{FF2B5EF4-FFF2-40B4-BE49-F238E27FC236}">
                <a16:creationId xmlns:a16="http://schemas.microsoft.com/office/drawing/2014/main" id="{D4A94C40-B77E-454A-B7FE-075AE08021B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 r="40475"/>
          <a:stretch/>
        </p:blipFill>
        <p:spPr>
          <a:xfrm>
            <a:off x="8040217" y="5489221"/>
            <a:ext cx="1108893" cy="953280"/>
          </a:xfrm>
          <a:prstGeom prst="rect">
            <a:avLst/>
          </a:prstGeom>
        </p:spPr>
      </p:pic>
      <p:pic>
        <p:nvPicPr>
          <p:cNvPr id="22" name="Imagen 21" descr="Imagen que contiene reloj, medidor&#10;&#10;Descripción generada automáticamente">
            <a:extLst>
              <a:ext uri="{FF2B5EF4-FFF2-40B4-BE49-F238E27FC236}">
                <a16:creationId xmlns:a16="http://schemas.microsoft.com/office/drawing/2014/main" id="{557C74CB-58D5-0A47-BD28-B454256BE78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2604" r="9380" b="58314"/>
          <a:stretch/>
        </p:blipFill>
        <p:spPr>
          <a:xfrm>
            <a:off x="10468232" y="0"/>
            <a:ext cx="1722976" cy="836712"/>
          </a:xfrm>
          <a:prstGeom prst="rect">
            <a:avLst/>
          </a:prstGeom>
        </p:spPr>
      </p:pic>
    </p:spTree>
    <p:extLst>
      <p:ext uri="{BB962C8B-B14F-4D97-AF65-F5344CB8AC3E}">
        <p14:creationId xmlns:p14="http://schemas.microsoft.com/office/powerpoint/2010/main" val="6612954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Imagen que contiene dibujo&#10;&#10;Descripción generada automáticamente">
            <a:extLst>
              <a:ext uri="{FF2B5EF4-FFF2-40B4-BE49-F238E27FC236}">
                <a16:creationId xmlns:a16="http://schemas.microsoft.com/office/drawing/2014/main" id="{79ACBB72-F841-40D7-A206-D71ED7113D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139" y="2628153"/>
            <a:ext cx="122494" cy="138243"/>
          </a:xfrm>
          <a:prstGeom prst="rect">
            <a:avLst/>
          </a:prstGeom>
        </p:spPr>
      </p:pic>
      <p:pic>
        <p:nvPicPr>
          <p:cNvPr id="14" name="Imagen 13" descr="Imagen que contiene dibujo&#10;&#10;Descripción generada automáticamente">
            <a:extLst>
              <a:ext uri="{FF2B5EF4-FFF2-40B4-BE49-F238E27FC236}">
                <a16:creationId xmlns:a16="http://schemas.microsoft.com/office/drawing/2014/main" id="{20F164A1-01B3-4971-AC8C-D17E206BC8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139" y="3586508"/>
            <a:ext cx="122494" cy="138243"/>
          </a:xfrm>
          <a:prstGeom prst="rect">
            <a:avLst/>
          </a:prstGeom>
        </p:spPr>
      </p:pic>
      <p:pic>
        <p:nvPicPr>
          <p:cNvPr id="10" name="Imagen 9">
            <a:extLst>
              <a:ext uri="{FF2B5EF4-FFF2-40B4-BE49-F238E27FC236}">
                <a16:creationId xmlns:a16="http://schemas.microsoft.com/office/drawing/2014/main" id="{275C1466-50D3-4395-8BE1-4F428F8892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9364" y="0"/>
            <a:ext cx="1416050" cy="171450"/>
          </a:xfrm>
          <a:prstGeom prst="rect">
            <a:avLst/>
          </a:prstGeom>
        </p:spPr>
      </p:pic>
      <p:pic>
        <p:nvPicPr>
          <p:cNvPr id="17" name="Imagen 16">
            <a:extLst>
              <a:ext uri="{FF2B5EF4-FFF2-40B4-BE49-F238E27FC236}">
                <a16:creationId xmlns:a16="http://schemas.microsoft.com/office/drawing/2014/main" id="{1402B230-DF61-40E2-8DD6-1C29D0DB93C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080" y="6235097"/>
            <a:ext cx="3390900" cy="627316"/>
          </a:xfrm>
          <a:prstGeom prst="rect">
            <a:avLst/>
          </a:prstGeom>
        </p:spPr>
      </p:pic>
      <p:sp>
        <p:nvSpPr>
          <p:cNvPr id="12" name="CuadroTexto 11">
            <a:extLst>
              <a:ext uri="{FF2B5EF4-FFF2-40B4-BE49-F238E27FC236}">
                <a16:creationId xmlns:a16="http://schemas.microsoft.com/office/drawing/2014/main" id="{C94A9A73-EC5C-6F42-BC86-CD26CC815E9C}"/>
              </a:ext>
            </a:extLst>
          </p:cNvPr>
          <p:cNvSpPr txBox="1"/>
          <p:nvPr/>
        </p:nvSpPr>
        <p:spPr>
          <a:xfrm>
            <a:off x="1117485" y="943922"/>
            <a:ext cx="9180109" cy="605294"/>
          </a:xfrm>
          <a:prstGeom prst="rect">
            <a:avLst/>
          </a:prstGeom>
          <a:noFill/>
        </p:spPr>
        <p:txBody>
          <a:bodyPr wrap="square" rtlCol="0">
            <a:spAutoFit/>
          </a:bodyPr>
          <a:lstStyle/>
          <a:p>
            <a:pPr>
              <a:lnSpc>
                <a:spcPts val="4014"/>
              </a:lnSpc>
            </a:pPr>
            <a:r>
              <a:rPr lang="es-CL" sz="4400" b="1" dirty="0">
                <a:solidFill>
                  <a:srgbClr val="005689"/>
                </a:solidFill>
              </a:rPr>
              <a:t>Descripción Experiencia Mayor.</a:t>
            </a:r>
          </a:p>
        </p:txBody>
      </p:sp>
      <p:sp>
        <p:nvSpPr>
          <p:cNvPr id="13" name="Rectángulo 12">
            <a:extLst>
              <a:ext uri="{FF2B5EF4-FFF2-40B4-BE49-F238E27FC236}">
                <a16:creationId xmlns:a16="http://schemas.microsoft.com/office/drawing/2014/main" id="{DBFF962F-FF93-234B-A24F-BE3D6BA13ECF}"/>
              </a:ext>
            </a:extLst>
          </p:cNvPr>
          <p:cNvSpPr/>
          <p:nvPr/>
        </p:nvSpPr>
        <p:spPr>
          <a:xfrm>
            <a:off x="1690370" y="2119439"/>
            <a:ext cx="8881872" cy="2390911"/>
          </a:xfrm>
          <a:prstGeom prst="rect">
            <a:avLst/>
          </a:prstGeom>
        </p:spPr>
        <p:txBody>
          <a:bodyPr wrap="square">
            <a:spAutoFit/>
          </a:bodyPr>
          <a:lstStyle/>
          <a:p>
            <a:pPr marL="178868" algn="just"/>
            <a:r>
              <a:rPr lang="es-ES" sz="1867" b="1" dirty="0"/>
              <a:t>Programa busca </a:t>
            </a:r>
            <a:r>
              <a:rPr lang="es-CL" sz="1867" b="1" dirty="0">
                <a:latin typeface="gobCL"/>
                <a:cs typeface="Verdana"/>
              </a:rPr>
              <a:t>generar acciones para facilitar la inserción laboral de las personas desempleadas, de 60 años y más, a través del desarrollo de iniciativas de capacitación y de entrega de beneficios a empleadores.</a:t>
            </a:r>
          </a:p>
          <a:p>
            <a:pPr marL="178868" algn="just"/>
            <a:endParaRPr lang="es-ES" sz="1867" b="1" dirty="0"/>
          </a:p>
          <a:p>
            <a:pPr marL="178868" algn="just"/>
            <a:r>
              <a:rPr lang="es-ES" sz="1867" b="1" dirty="0"/>
              <a:t>Las empresas pueden acceder a una bonificación del </a:t>
            </a:r>
            <a:r>
              <a:rPr lang="es-CL" sz="1867" b="1" dirty="0"/>
              <a:t>60% de un ingreso mínimo mensual, por los primeros 6 meses de contrato y por un 20% los próximos 6 meses</a:t>
            </a:r>
            <a:r>
              <a:rPr lang="es-ES" sz="1867" b="1" dirty="0"/>
              <a:t>, y a un bono de capacitación (opcional) de hasta $ 400.000.</a:t>
            </a:r>
          </a:p>
        </p:txBody>
      </p:sp>
      <p:pic>
        <p:nvPicPr>
          <p:cNvPr id="11" name="Imagen 10">
            <a:extLst>
              <a:ext uri="{FF2B5EF4-FFF2-40B4-BE49-F238E27FC236}">
                <a16:creationId xmlns:a16="http://schemas.microsoft.com/office/drawing/2014/main" id="{BCD508A2-37A2-4BAA-A061-6B8FC976676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631680" y="5790046"/>
            <a:ext cx="2271029" cy="780666"/>
          </a:xfrm>
          <a:prstGeom prst="rect">
            <a:avLst/>
          </a:prstGeom>
        </p:spPr>
      </p:pic>
    </p:spTree>
    <p:extLst>
      <p:ext uri="{BB962C8B-B14F-4D97-AF65-F5344CB8AC3E}">
        <p14:creationId xmlns:p14="http://schemas.microsoft.com/office/powerpoint/2010/main" val="3419500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Imagen que contiene dibujo&#10;&#10;Descripción generada automáticamente">
            <a:extLst>
              <a:ext uri="{FF2B5EF4-FFF2-40B4-BE49-F238E27FC236}">
                <a16:creationId xmlns:a16="http://schemas.microsoft.com/office/drawing/2014/main" id="{79ACBB72-F841-40D7-A206-D71ED7113D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139" y="2628153"/>
            <a:ext cx="122494" cy="138243"/>
          </a:xfrm>
          <a:prstGeom prst="rect">
            <a:avLst/>
          </a:prstGeom>
        </p:spPr>
      </p:pic>
      <p:pic>
        <p:nvPicPr>
          <p:cNvPr id="14" name="Imagen 13" descr="Imagen que contiene dibujo&#10;&#10;Descripción generada automáticamente">
            <a:extLst>
              <a:ext uri="{FF2B5EF4-FFF2-40B4-BE49-F238E27FC236}">
                <a16:creationId xmlns:a16="http://schemas.microsoft.com/office/drawing/2014/main" id="{20F164A1-01B3-4971-AC8C-D17E206BC8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139" y="3586508"/>
            <a:ext cx="122494" cy="138243"/>
          </a:xfrm>
          <a:prstGeom prst="rect">
            <a:avLst/>
          </a:prstGeom>
        </p:spPr>
      </p:pic>
      <p:pic>
        <p:nvPicPr>
          <p:cNvPr id="10" name="Imagen 9">
            <a:extLst>
              <a:ext uri="{FF2B5EF4-FFF2-40B4-BE49-F238E27FC236}">
                <a16:creationId xmlns:a16="http://schemas.microsoft.com/office/drawing/2014/main" id="{275C1466-50D3-4395-8BE1-4F428F8892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9364" y="0"/>
            <a:ext cx="1416050" cy="171450"/>
          </a:xfrm>
          <a:prstGeom prst="rect">
            <a:avLst/>
          </a:prstGeom>
        </p:spPr>
      </p:pic>
      <p:pic>
        <p:nvPicPr>
          <p:cNvPr id="17" name="Imagen 16">
            <a:extLst>
              <a:ext uri="{FF2B5EF4-FFF2-40B4-BE49-F238E27FC236}">
                <a16:creationId xmlns:a16="http://schemas.microsoft.com/office/drawing/2014/main" id="{1402B230-DF61-40E2-8DD6-1C29D0DB93C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080" y="6235097"/>
            <a:ext cx="3390900" cy="627316"/>
          </a:xfrm>
          <a:prstGeom prst="rect">
            <a:avLst/>
          </a:prstGeom>
        </p:spPr>
      </p:pic>
      <p:sp>
        <p:nvSpPr>
          <p:cNvPr id="12" name="CuadroTexto 11">
            <a:extLst>
              <a:ext uri="{FF2B5EF4-FFF2-40B4-BE49-F238E27FC236}">
                <a16:creationId xmlns:a16="http://schemas.microsoft.com/office/drawing/2014/main" id="{C94A9A73-EC5C-6F42-BC86-CD26CC815E9C}"/>
              </a:ext>
            </a:extLst>
          </p:cNvPr>
          <p:cNvSpPr txBox="1"/>
          <p:nvPr/>
        </p:nvSpPr>
        <p:spPr>
          <a:xfrm>
            <a:off x="1117485" y="943922"/>
            <a:ext cx="9180109" cy="605294"/>
          </a:xfrm>
          <a:prstGeom prst="rect">
            <a:avLst/>
          </a:prstGeom>
          <a:noFill/>
        </p:spPr>
        <p:txBody>
          <a:bodyPr wrap="square" rtlCol="0">
            <a:spAutoFit/>
          </a:bodyPr>
          <a:lstStyle/>
          <a:p>
            <a:pPr>
              <a:lnSpc>
                <a:spcPts val="4014"/>
              </a:lnSpc>
            </a:pPr>
            <a:r>
              <a:rPr lang="es-CL" sz="4400" b="1" dirty="0">
                <a:solidFill>
                  <a:srgbClr val="005689"/>
                </a:solidFill>
              </a:rPr>
              <a:t> Requisítos Empresa.</a:t>
            </a:r>
          </a:p>
        </p:txBody>
      </p:sp>
      <p:sp>
        <p:nvSpPr>
          <p:cNvPr id="13" name="Rectángulo 12">
            <a:extLst>
              <a:ext uri="{FF2B5EF4-FFF2-40B4-BE49-F238E27FC236}">
                <a16:creationId xmlns:a16="http://schemas.microsoft.com/office/drawing/2014/main" id="{DBFF962F-FF93-234B-A24F-BE3D6BA13ECF}"/>
              </a:ext>
            </a:extLst>
          </p:cNvPr>
          <p:cNvSpPr/>
          <p:nvPr/>
        </p:nvSpPr>
        <p:spPr>
          <a:xfrm>
            <a:off x="1690370" y="1489852"/>
            <a:ext cx="8881872" cy="4861780"/>
          </a:xfrm>
          <a:prstGeom prst="rect">
            <a:avLst/>
          </a:prstGeom>
        </p:spPr>
        <p:txBody>
          <a:bodyPr wrap="square">
            <a:spAutoFit/>
          </a:bodyPr>
          <a:lstStyle/>
          <a:p>
            <a:pPr marL="178868" algn="just">
              <a:spcBef>
                <a:spcPct val="20000"/>
              </a:spcBef>
            </a:pPr>
            <a:r>
              <a:rPr lang="es-ES" sz="1867" b="1" dirty="0">
                <a:solidFill>
                  <a:srgbClr val="5A5A5A"/>
                </a:solidFill>
              </a:rPr>
              <a:t>Pueden postular al Programa:</a:t>
            </a:r>
          </a:p>
          <a:p>
            <a:pPr marL="178868" algn="just">
              <a:spcBef>
                <a:spcPct val="20000"/>
              </a:spcBef>
            </a:pPr>
            <a:r>
              <a:rPr lang="es-ES" sz="1867" b="1" dirty="0">
                <a:solidFill>
                  <a:srgbClr val="5A5A5A"/>
                </a:solidFill>
              </a:rPr>
              <a:t> </a:t>
            </a:r>
          </a:p>
          <a:p>
            <a:pPr marL="304815" indent="-304815" algn="just">
              <a:spcBef>
                <a:spcPct val="20000"/>
              </a:spcBef>
              <a:buFont typeface="Arial" panose="020B0604020202020204" pitchFamily="34" charset="0"/>
              <a:buChar char="•"/>
            </a:pPr>
            <a:r>
              <a:rPr lang="es-ES" sz="1867" b="1" dirty="0">
                <a:solidFill>
                  <a:srgbClr val="5A5A5A"/>
                </a:solidFill>
              </a:rPr>
              <a:t>Las  empresas  contribuyentes  de  Primera  Categoría (Decreto Ley N°824), sobre Impuesto a la Renta, conforme  a lo establecido en el artículo 20. </a:t>
            </a:r>
          </a:p>
          <a:p>
            <a:pPr marL="304815" indent="-304815" algn="just">
              <a:spcBef>
                <a:spcPct val="20000"/>
              </a:spcBef>
              <a:buFont typeface="Arial" panose="020B0604020202020204" pitchFamily="34" charset="0"/>
              <a:buChar char="•"/>
            </a:pPr>
            <a:endParaRPr lang="es-ES" sz="1867" b="1" dirty="0">
              <a:solidFill>
                <a:srgbClr val="5A5A5A"/>
              </a:solidFill>
            </a:endParaRPr>
          </a:p>
          <a:p>
            <a:pPr marL="304815" indent="-304815" algn="just">
              <a:spcBef>
                <a:spcPct val="20000"/>
              </a:spcBef>
              <a:buFont typeface="Arial" panose="020B0604020202020204" pitchFamily="34" charset="0"/>
              <a:buChar char="•"/>
            </a:pPr>
            <a:r>
              <a:rPr lang="es-ES" sz="1867" b="1" dirty="0">
                <a:solidFill>
                  <a:srgbClr val="5A5A5A"/>
                </a:solidFill>
              </a:rPr>
              <a:t>Mínimo de </a:t>
            </a:r>
            <a:r>
              <a:rPr lang="es-ES" sz="1867" b="1" dirty="0">
                <a:solidFill>
                  <a:srgbClr val="005689"/>
                </a:solidFill>
              </a:rPr>
              <a:t>un trabajador </a:t>
            </a:r>
            <a:r>
              <a:rPr lang="es-ES" sz="1867" b="1" dirty="0">
                <a:solidFill>
                  <a:srgbClr val="5A5A5A"/>
                </a:solidFill>
              </a:rPr>
              <a:t>contratado. </a:t>
            </a:r>
          </a:p>
          <a:p>
            <a:pPr marL="304815" indent="-304815" algn="just">
              <a:spcBef>
                <a:spcPct val="20000"/>
              </a:spcBef>
              <a:buFont typeface="Arial" panose="020B0604020202020204" pitchFamily="34" charset="0"/>
              <a:buChar char="•"/>
            </a:pPr>
            <a:endParaRPr lang="es-ES" sz="1867" b="1" dirty="0">
              <a:solidFill>
                <a:srgbClr val="5A5A5A"/>
              </a:solidFill>
            </a:endParaRPr>
          </a:p>
          <a:p>
            <a:pPr marL="304815" indent="-304815" algn="just">
              <a:spcBef>
                <a:spcPct val="20000"/>
              </a:spcBef>
              <a:buFont typeface="Arial" panose="020B0604020202020204" pitchFamily="34" charset="0"/>
              <a:buChar char="•"/>
            </a:pPr>
            <a:r>
              <a:rPr lang="es-ES" sz="1867" b="1" dirty="0">
                <a:solidFill>
                  <a:srgbClr val="5A5A5A"/>
                </a:solidFill>
              </a:rPr>
              <a:t>Que hayan realizado por lo menos una declaración anual de impuestos.</a:t>
            </a:r>
          </a:p>
          <a:p>
            <a:pPr marL="178868" algn="just">
              <a:spcBef>
                <a:spcPct val="20000"/>
              </a:spcBef>
            </a:pPr>
            <a:endParaRPr lang="es-ES" sz="1867" b="1" dirty="0">
              <a:solidFill>
                <a:srgbClr val="5A5A5A"/>
              </a:solidFill>
            </a:endParaRPr>
          </a:p>
          <a:p>
            <a:pPr marL="178868" algn="just">
              <a:spcBef>
                <a:spcPct val="20000"/>
              </a:spcBef>
            </a:pPr>
            <a:r>
              <a:rPr lang="es-ES" sz="1867" b="1" dirty="0">
                <a:solidFill>
                  <a:srgbClr val="5A5A5A"/>
                </a:solidFill>
              </a:rPr>
              <a:t>Las empresas deberán estar inscritas en el Registro de Entidades Receptoras de Fondos Públicos del SENCE (</a:t>
            </a:r>
            <a:r>
              <a:rPr lang="es-ES" sz="1867" b="1" dirty="0" err="1">
                <a:solidFill>
                  <a:srgbClr val="5A5A5A"/>
                </a:solidFill>
              </a:rPr>
              <a:t>receptores.sence.cl</a:t>
            </a:r>
            <a:r>
              <a:rPr lang="es-ES" sz="1867" b="1" dirty="0">
                <a:solidFill>
                  <a:srgbClr val="5A5A5A"/>
                </a:solidFill>
              </a:rPr>
              <a:t>), conforme lo establece la Ley Nº19.862.</a:t>
            </a:r>
          </a:p>
          <a:p>
            <a:pPr marL="178868" algn="just"/>
            <a:endParaRPr lang="es-ES" sz="1867" dirty="0">
              <a:solidFill>
                <a:srgbClr val="5A5A5A"/>
              </a:solidFill>
            </a:endParaRPr>
          </a:p>
        </p:txBody>
      </p:sp>
      <p:pic>
        <p:nvPicPr>
          <p:cNvPr id="11" name="Imagen 10">
            <a:extLst>
              <a:ext uri="{FF2B5EF4-FFF2-40B4-BE49-F238E27FC236}">
                <a16:creationId xmlns:a16="http://schemas.microsoft.com/office/drawing/2014/main" id="{BCD508A2-37A2-4BAA-A061-6B8FC976676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631680" y="5790046"/>
            <a:ext cx="2271029" cy="780666"/>
          </a:xfrm>
          <a:prstGeom prst="rect">
            <a:avLst/>
          </a:prstGeom>
        </p:spPr>
      </p:pic>
    </p:spTree>
    <p:extLst>
      <p:ext uri="{BB962C8B-B14F-4D97-AF65-F5344CB8AC3E}">
        <p14:creationId xmlns:p14="http://schemas.microsoft.com/office/powerpoint/2010/main" val="23586568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Imagen que contiene dibujo&#10;&#10;Descripción generada automáticamente">
            <a:extLst>
              <a:ext uri="{FF2B5EF4-FFF2-40B4-BE49-F238E27FC236}">
                <a16:creationId xmlns:a16="http://schemas.microsoft.com/office/drawing/2014/main" id="{79ACBB72-F841-40D7-A206-D71ED7113D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139" y="2628153"/>
            <a:ext cx="122494" cy="138243"/>
          </a:xfrm>
          <a:prstGeom prst="rect">
            <a:avLst/>
          </a:prstGeom>
        </p:spPr>
      </p:pic>
      <p:pic>
        <p:nvPicPr>
          <p:cNvPr id="14" name="Imagen 13" descr="Imagen que contiene dibujo&#10;&#10;Descripción generada automáticamente">
            <a:extLst>
              <a:ext uri="{FF2B5EF4-FFF2-40B4-BE49-F238E27FC236}">
                <a16:creationId xmlns:a16="http://schemas.microsoft.com/office/drawing/2014/main" id="{20F164A1-01B3-4971-AC8C-D17E206BC8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139" y="3586508"/>
            <a:ext cx="122494" cy="138243"/>
          </a:xfrm>
          <a:prstGeom prst="rect">
            <a:avLst/>
          </a:prstGeom>
        </p:spPr>
      </p:pic>
      <p:pic>
        <p:nvPicPr>
          <p:cNvPr id="10" name="Imagen 9">
            <a:extLst>
              <a:ext uri="{FF2B5EF4-FFF2-40B4-BE49-F238E27FC236}">
                <a16:creationId xmlns:a16="http://schemas.microsoft.com/office/drawing/2014/main" id="{275C1466-50D3-4395-8BE1-4F428F8892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9364" y="0"/>
            <a:ext cx="1416050" cy="171450"/>
          </a:xfrm>
          <a:prstGeom prst="rect">
            <a:avLst/>
          </a:prstGeom>
        </p:spPr>
      </p:pic>
      <p:pic>
        <p:nvPicPr>
          <p:cNvPr id="17" name="Imagen 16">
            <a:extLst>
              <a:ext uri="{FF2B5EF4-FFF2-40B4-BE49-F238E27FC236}">
                <a16:creationId xmlns:a16="http://schemas.microsoft.com/office/drawing/2014/main" id="{1402B230-DF61-40E2-8DD6-1C29D0DB93C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080" y="6235097"/>
            <a:ext cx="3390900" cy="627316"/>
          </a:xfrm>
          <a:prstGeom prst="rect">
            <a:avLst/>
          </a:prstGeom>
        </p:spPr>
      </p:pic>
      <p:sp>
        <p:nvSpPr>
          <p:cNvPr id="12" name="CuadroTexto 11">
            <a:extLst>
              <a:ext uri="{FF2B5EF4-FFF2-40B4-BE49-F238E27FC236}">
                <a16:creationId xmlns:a16="http://schemas.microsoft.com/office/drawing/2014/main" id="{C94A9A73-EC5C-6F42-BC86-CD26CC815E9C}"/>
              </a:ext>
            </a:extLst>
          </p:cNvPr>
          <p:cNvSpPr txBox="1"/>
          <p:nvPr/>
        </p:nvSpPr>
        <p:spPr>
          <a:xfrm>
            <a:off x="1117485" y="943922"/>
            <a:ext cx="9180109" cy="605294"/>
          </a:xfrm>
          <a:prstGeom prst="rect">
            <a:avLst/>
          </a:prstGeom>
          <a:noFill/>
        </p:spPr>
        <p:txBody>
          <a:bodyPr wrap="square" rtlCol="0">
            <a:spAutoFit/>
          </a:bodyPr>
          <a:lstStyle/>
          <a:p>
            <a:pPr>
              <a:lnSpc>
                <a:spcPts val="4014"/>
              </a:lnSpc>
            </a:pPr>
            <a:r>
              <a:rPr lang="es-CL" sz="4400" b="1" dirty="0">
                <a:solidFill>
                  <a:srgbClr val="005689"/>
                </a:solidFill>
              </a:rPr>
              <a:t>3. Requisítos Contratos.</a:t>
            </a:r>
          </a:p>
        </p:txBody>
      </p:sp>
      <p:sp>
        <p:nvSpPr>
          <p:cNvPr id="13" name="Rectángulo 12">
            <a:extLst>
              <a:ext uri="{FF2B5EF4-FFF2-40B4-BE49-F238E27FC236}">
                <a16:creationId xmlns:a16="http://schemas.microsoft.com/office/drawing/2014/main" id="{DBFF962F-FF93-234B-A24F-BE3D6BA13ECF}"/>
              </a:ext>
            </a:extLst>
          </p:cNvPr>
          <p:cNvSpPr/>
          <p:nvPr/>
        </p:nvSpPr>
        <p:spPr>
          <a:xfrm>
            <a:off x="1690370" y="1489852"/>
            <a:ext cx="8881872" cy="2678169"/>
          </a:xfrm>
          <a:prstGeom prst="rect">
            <a:avLst/>
          </a:prstGeom>
        </p:spPr>
        <p:txBody>
          <a:bodyPr wrap="square">
            <a:spAutoFit/>
          </a:bodyPr>
          <a:lstStyle/>
          <a:p>
            <a:pPr marL="178868" algn="just">
              <a:spcBef>
                <a:spcPct val="20000"/>
              </a:spcBef>
            </a:pPr>
            <a:r>
              <a:rPr lang="es-ES" sz="1867" dirty="0">
                <a:solidFill>
                  <a:srgbClr val="5A5A5A"/>
                </a:solidFill>
              </a:rPr>
              <a:t> </a:t>
            </a:r>
          </a:p>
          <a:p>
            <a:pPr marL="304815" indent="-304815" algn="just">
              <a:spcBef>
                <a:spcPct val="20000"/>
              </a:spcBef>
              <a:buFont typeface="Arial" panose="020B0604020202020204" pitchFamily="34" charset="0"/>
              <a:buChar char="•"/>
            </a:pPr>
            <a:r>
              <a:rPr lang="es-ES" sz="1867" dirty="0">
                <a:solidFill>
                  <a:srgbClr val="5A5A5A"/>
                </a:solidFill>
              </a:rPr>
              <a:t>Contratos regidos por Código del Trabajo.</a:t>
            </a:r>
          </a:p>
          <a:p>
            <a:pPr marL="304815" indent="-304815" algn="just">
              <a:spcBef>
                <a:spcPct val="20000"/>
              </a:spcBef>
              <a:buFont typeface="Arial" panose="020B0604020202020204" pitchFamily="34" charset="0"/>
              <a:buChar char="•"/>
            </a:pPr>
            <a:endParaRPr lang="es-ES" sz="1867" dirty="0">
              <a:solidFill>
                <a:srgbClr val="5A5A5A"/>
              </a:solidFill>
            </a:endParaRPr>
          </a:p>
          <a:p>
            <a:pPr marL="304815" indent="-304815" algn="just">
              <a:spcBef>
                <a:spcPct val="20000"/>
              </a:spcBef>
              <a:buFont typeface="Arial" panose="020B0604020202020204" pitchFamily="34" charset="0"/>
              <a:buChar char="•"/>
            </a:pPr>
            <a:r>
              <a:rPr lang="es-ES" sz="1867" dirty="0">
                <a:solidFill>
                  <a:srgbClr val="5A5A5A"/>
                </a:solidFill>
              </a:rPr>
              <a:t>El contrato deberá tener una duración mínima de 3 meses para poder postular al programa. </a:t>
            </a:r>
          </a:p>
          <a:p>
            <a:pPr marL="304815" indent="-304815" algn="just">
              <a:spcBef>
                <a:spcPct val="20000"/>
              </a:spcBef>
              <a:buFont typeface="Arial" panose="020B0604020202020204" pitchFamily="34" charset="0"/>
              <a:buChar char="•"/>
            </a:pPr>
            <a:endParaRPr lang="es-ES" sz="1867" dirty="0">
              <a:solidFill>
                <a:srgbClr val="5A5A5A"/>
              </a:solidFill>
            </a:endParaRPr>
          </a:p>
          <a:p>
            <a:pPr marL="304815" indent="-304815" algn="just">
              <a:spcBef>
                <a:spcPct val="20000"/>
              </a:spcBef>
              <a:buFont typeface="Arial" panose="020B0604020202020204" pitchFamily="34" charset="0"/>
              <a:buChar char="•"/>
            </a:pPr>
            <a:r>
              <a:rPr lang="es-ES" sz="1867" dirty="0">
                <a:solidFill>
                  <a:srgbClr val="5A5A5A"/>
                </a:solidFill>
              </a:rPr>
              <a:t>Remuneración bruta mayor igual o mayor a un salario mínimo mensual.</a:t>
            </a:r>
          </a:p>
          <a:p>
            <a:pPr marL="178868" algn="just"/>
            <a:endParaRPr lang="es-ES" sz="1867" dirty="0">
              <a:solidFill>
                <a:srgbClr val="5A5A5A"/>
              </a:solidFill>
            </a:endParaRPr>
          </a:p>
        </p:txBody>
      </p:sp>
      <p:pic>
        <p:nvPicPr>
          <p:cNvPr id="11" name="Imagen 10">
            <a:extLst>
              <a:ext uri="{FF2B5EF4-FFF2-40B4-BE49-F238E27FC236}">
                <a16:creationId xmlns:a16="http://schemas.microsoft.com/office/drawing/2014/main" id="{BCD508A2-37A2-4BAA-A061-6B8FC976676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631680" y="5790046"/>
            <a:ext cx="2271029" cy="780666"/>
          </a:xfrm>
          <a:prstGeom prst="rect">
            <a:avLst/>
          </a:prstGeom>
        </p:spPr>
      </p:pic>
    </p:spTree>
    <p:extLst>
      <p:ext uri="{BB962C8B-B14F-4D97-AF65-F5344CB8AC3E}">
        <p14:creationId xmlns:p14="http://schemas.microsoft.com/office/powerpoint/2010/main" val="40813506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70CA03-D4E4-4FD0-A751-870784D92FBC}"/>
              </a:ext>
            </a:extLst>
          </p:cNvPr>
          <p:cNvSpPr>
            <a:spLocks noGrp="1"/>
          </p:cNvSpPr>
          <p:nvPr>
            <p:ph type="title"/>
          </p:nvPr>
        </p:nvSpPr>
        <p:spPr/>
        <p:txBody>
          <a:bodyPr/>
          <a:lstStyle/>
          <a:p>
            <a:r>
              <a:rPr lang="es-CL" dirty="0"/>
              <a:t>Evaluación y Certificación de Competencias Laborales</a:t>
            </a:r>
          </a:p>
        </p:txBody>
      </p:sp>
      <p:sp>
        <p:nvSpPr>
          <p:cNvPr id="3" name="Marcador de contenido 2">
            <a:extLst>
              <a:ext uri="{FF2B5EF4-FFF2-40B4-BE49-F238E27FC236}">
                <a16:creationId xmlns:a16="http://schemas.microsoft.com/office/drawing/2014/main" id="{278EEA23-B9A3-45C4-B526-BC8E46690120}"/>
              </a:ext>
            </a:extLst>
          </p:cNvPr>
          <p:cNvSpPr>
            <a:spLocks noGrp="1"/>
          </p:cNvSpPr>
          <p:nvPr>
            <p:ph idx="1"/>
          </p:nvPr>
        </p:nvSpPr>
        <p:spPr/>
        <p:txBody>
          <a:bodyPr/>
          <a:lstStyle/>
          <a:p>
            <a:pPr>
              <a:buClr>
                <a:schemeClr val="accent5">
                  <a:lumMod val="50000"/>
                </a:schemeClr>
              </a:buClr>
            </a:pPr>
            <a:r>
              <a:rPr lang="es-CL" dirty="0"/>
              <a:t>Reconocer formalmente las competencias laborales de las personas, independientemente de la forma en la que éstas hayan sido adquiridas y de si tienen o no un título o grado académico otorgado por la enseñanza formal de conformidad a las disposiciones de la Ley </a:t>
            </a:r>
            <a:r>
              <a:rPr lang="es-CL" dirty="0" err="1"/>
              <a:t>n°</a:t>
            </a:r>
            <a:r>
              <a:rPr lang="es-CL" dirty="0"/>
              <a:t> 18.962 Orgánica Constitucional de Enseñanza.</a:t>
            </a:r>
          </a:p>
          <a:p>
            <a:pPr marL="0" indent="0">
              <a:buClr>
                <a:schemeClr val="accent5">
                  <a:lumMod val="50000"/>
                </a:schemeClr>
              </a:buClr>
              <a:buNone/>
            </a:pPr>
            <a:r>
              <a:rPr lang="es-CL" dirty="0"/>
              <a:t>Requisitos:</a:t>
            </a:r>
          </a:p>
          <a:p>
            <a:pPr>
              <a:buClr>
                <a:schemeClr val="accent5">
                  <a:lumMod val="50000"/>
                </a:schemeClr>
              </a:buClr>
            </a:pPr>
            <a:r>
              <a:rPr lang="es-CL" dirty="0"/>
              <a:t> Ser mayor de 18 años.</a:t>
            </a:r>
          </a:p>
          <a:p>
            <a:pPr>
              <a:buClr>
                <a:schemeClr val="accent5">
                  <a:lumMod val="50000"/>
                </a:schemeClr>
              </a:buClr>
            </a:pPr>
            <a:r>
              <a:rPr lang="es-CL" dirty="0"/>
              <a:t>Poseer experiencia en un perfil ocupacional asociado al Catálogo de Perfiles definido por </a:t>
            </a:r>
            <a:r>
              <a:rPr lang="es-CL" dirty="0" err="1"/>
              <a:t>ChileValora</a:t>
            </a:r>
            <a:r>
              <a:rPr lang="es-CL" dirty="0"/>
              <a:t>.</a:t>
            </a:r>
          </a:p>
          <a:p>
            <a:endParaRPr lang="es-CL" dirty="0"/>
          </a:p>
        </p:txBody>
      </p:sp>
    </p:spTree>
    <p:extLst>
      <p:ext uri="{BB962C8B-B14F-4D97-AF65-F5344CB8AC3E}">
        <p14:creationId xmlns:p14="http://schemas.microsoft.com/office/powerpoint/2010/main" val="16669285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ángulo redondeado 12">
            <a:extLst>
              <a:ext uri="{FF2B5EF4-FFF2-40B4-BE49-F238E27FC236}">
                <a16:creationId xmlns:a16="http://schemas.microsoft.com/office/drawing/2014/main" id="{17A457DE-FC0F-7F48-A837-14EF2CC6DD5B}"/>
              </a:ext>
            </a:extLst>
          </p:cNvPr>
          <p:cNvSpPr/>
          <p:nvPr/>
        </p:nvSpPr>
        <p:spPr>
          <a:xfrm>
            <a:off x="1627901" y="4056605"/>
            <a:ext cx="9254424" cy="1720234"/>
          </a:xfrm>
          <a:prstGeom prst="roundRect">
            <a:avLst/>
          </a:prstGeom>
          <a:solidFill>
            <a:schemeClr val="bg1">
              <a:alpha val="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L" dirty="0"/>
          </a:p>
        </p:txBody>
      </p:sp>
      <p:pic>
        <p:nvPicPr>
          <p:cNvPr id="9" name="Imagen 8">
            <a:extLst>
              <a:ext uri="{FF2B5EF4-FFF2-40B4-BE49-F238E27FC236}">
                <a16:creationId xmlns:a16="http://schemas.microsoft.com/office/drawing/2014/main" id="{E4295B9F-3F91-1A4F-B17C-261993C480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184" y="-332584"/>
            <a:ext cx="12420872" cy="8154072"/>
          </a:xfrm>
          <a:prstGeom prst="rect">
            <a:avLst/>
          </a:prstGeom>
        </p:spPr>
      </p:pic>
      <p:pic>
        <p:nvPicPr>
          <p:cNvPr id="11" name="Imagen 10">
            <a:extLst>
              <a:ext uri="{FF2B5EF4-FFF2-40B4-BE49-F238E27FC236}">
                <a16:creationId xmlns:a16="http://schemas.microsoft.com/office/drawing/2014/main" id="{107B87A7-1BB1-D246-9861-FB05012850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72478" y="5877273"/>
            <a:ext cx="2027254" cy="927449"/>
          </a:xfrm>
          <a:prstGeom prst="rect">
            <a:avLst/>
          </a:prstGeom>
        </p:spPr>
      </p:pic>
      <p:pic>
        <p:nvPicPr>
          <p:cNvPr id="18" name="Imagen 17">
            <a:extLst>
              <a:ext uri="{FF2B5EF4-FFF2-40B4-BE49-F238E27FC236}">
                <a16:creationId xmlns:a16="http://schemas.microsoft.com/office/drawing/2014/main" id="{6AE0DD32-C7B6-8249-86B7-9AE5024257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4330" y="6230108"/>
            <a:ext cx="1247215" cy="627893"/>
          </a:xfrm>
          <a:prstGeom prst="rect">
            <a:avLst/>
          </a:prstGeom>
        </p:spPr>
      </p:pic>
      <p:pic>
        <p:nvPicPr>
          <p:cNvPr id="10" name="Imagen 2" descr="image001"/>
          <p:cNvPicPr>
            <a:picLocks noChangeAspect="1" noChangeArrowheads="1"/>
          </p:cNvPicPr>
          <p:nvPr/>
        </p:nvPicPr>
        <p:blipFill rotWithShape="1">
          <a:blip r:embed="rId6">
            <a:extLst>
              <a:ext uri="{28A0092B-C50C-407E-A947-70E740481C1C}">
                <a14:useLocalDpi xmlns:a14="http://schemas.microsoft.com/office/drawing/2010/main" val="0"/>
              </a:ext>
            </a:extLst>
          </a:blip>
          <a:srcRect l="2671" t="4381" r="615" b="3168"/>
          <a:stretch/>
        </p:blipFill>
        <p:spPr bwMode="auto">
          <a:xfrm>
            <a:off x="1311903" y="464333"/>
            <a:ext cx="9153332" cy="5539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72374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FFD71B-472F-4859-9C8C-FA746605A2BD}"/>
              </a:ext>
            </a:extLst>
          </p:cNvPr>
          <p:cNvSpPr>
            <a:spLocks noGrp="1"/>
          </p:cNvSpPr>
          <p:nvPr>
            <p:ph type="title"/>
          </p:nvPr>
        </p:nvSpPr>
        <p:spPr/>
        <p:txBody>
          <a:bodyPr/>
          <a:lstStyle/>
          <a:p>
            <a:pPr algn="ctr"/>
            <a:r>
              <a:rPr lang="es-CL" dirty="0"/>
              <a:t>Perfiles</a:t>
            </a:r>
          </a:p>
        </p:txBody>
      </p:sp>
      <p:graphicFrame>
        <p:nvGraphicFramePr>
          <p:cNvPr id="6" name="Marcador de contenido 5">
            <a:extLst>
              <a:ext uri="{FF2B5EF4-FFF2-40B4-BE49-F238E27FC236}">
                <a16:creationId xmlns:a16="http://schemas.microsoft.com/office/drawing/2014/main" id="{67E7BB27-BFC1-47C4-B551-6EAC28C6209A}"/>
              </a:ext>
            </a:extLst>
          </p:cNvPr>
          <p:cNvGraphicFramePr>
            <a:graphicFrameLocks noGrp="1"/>
          </p:cNvGraphicFramePr>
          <p:nvPr>
            <p:ph idx="1"/>
            <p:extLst>
              <p:ext uri="{D42A27DB-BD31-4B8C-83A1-F6EECF244321}">
                <p14:modId xmlns:p14="http://schemas.microsoft.com/office/powerpoint/2010/main" val="437721225"/>
              </p:ext>
            </p:extLst>
          </p:nvPr>
        </p:nvGraphicFramePr>
        <p:xfrm>
          <a:off x="646111" y="1547446"/>
          <a:ext cx="9946861" cy="4417255"/>
        </p:xfrm>
        <a:graphic>
          <a:graphicData uri="http://schemas.openxmlformats.org/drawingml/2006/table">
            <a:tbl>
              <a:tblPr firstRow="1" firstCol="1" bandRow="1">
                <a:tableStyleId>{5C22544A-7EE6-4342-B048-85BDC9FD1C3A}</a:tableStyleId>
              </a:tblPr>
              <a:tblGrid>
                <a:gridCol w="1247906">
                  <a:extLst>
                    <a:ext uri="{9D8B030D-6E8A-4147-A177-3AD203B41FA5}">
                      <a16:colId xmlns:a16="http://schemas.microsoft.com/office/drawing/2014/main" val="4021535540"/>
                    </a:ext>
                  </a:extLst>
                </a:gridCol>
                <a:gridCol w="7769682">
                  <a:extLst>
                    <a:ext uri="{9D8B030D-6E8A-4147-A177-3AD203B41FA5}">
                      <a16:colId xmlns:a16="http://schemas.microsoft.com/office/drawing/2014/main" val="1654115998"/>
                    </a:ext>
                  </a:extLst>
                </a:gridCol>
                <a:gridCol w="929273">
                  <a:extLst>
                    <a:ext uri="{9D8B030D-6E8A-4147-A177-3AD203B41FA5}">
                      <a16:colId xmlns:a16="http://schemas.microsoft.com/office/drawing/2014/main" val="3012036724"/>
                    </a:ext>
                  </a:extLst>
                </a:gridCol>
              </a:tblGrid>
              <a:tr h="448476">
                <a:tc>
                  <a:txBody>
                    <a:bodyPr/>
                    <a:lstStyle/>
                    <a:p>
                      <a:pPr>
                        <a:lnSpc>
                          <a:spcPct val="107000"/>
                        </a:lnSpc>
                        <a:spcAft>
                          <a:spcPts val="0"/>
                        </a:spcAft>
                      </a:pPr>
                      <a:r>
                        <a:rPr lang="es-CL" sz="1100">
                          <a:effectLst/>
                        </a:rPr>
                        <a:t>Sub Sector</a:t>
                      </a:r>
                      <a:endParaRPr lang="es-CL" sz="1200">
                        <a:solidFill>
                          <a:srgbClr val="000000"/>
                        </a:solidFill>
                        <a:effectLst/>
                        <a:latin typeface="Arial" panose="020B0604020202020204" pitchFamily="34" charset="0"/>
                        <a:ea typeface="Calibri" panose="020F0502020204030204" pitchFamily="34" charset="0"/>
                      </a:endParaRPr>
                    </a:p>
                  </a:txBody>
                  <a:tcPr marL="44450" marR="44450" marT="0" marB="0" anchor="ctr"/>
                </a:tc>
                <a:tc>
                  <a:txBody>
                    <a:bodyPr/>
                    <a:lstStyle/>
                    <a:p>
                      <a:pPr>
                        <a:lnSpc>
                          <a:spcPct val="107000"/>
                        </a:lnSpc>
                        <a:spcAft>
                          <a:spcPts val="0"/>
                        </a:spcAft>
                      </a:pPr>
                      <a:r>
                        <a:rPr lang="es-CL" sz="1100">
                          <a:effectLst/>
                        </a:rPr>
                        <a:t>Perfiles</a:t>
                      </a:r>
                      <a:endParaRPr lang="es-CL" sz="1200">
                        <a:solidFill>
                          <a:srgbClr val="000000"/>
                        </a:solidFill>
                        <a:effectLst/>
                        <a:latin typeface="Arial" panose="020B0604020202020204" pitchFamily="34" charset="0"/>
                        <a:ea typeface="Calibri" panose="020F0502020204030204" pitchFamily="34" charset="0"/>
                      </a:endParaRPr>
                    </a:p>
                  </a:txBody>
                  <a:tcPr marL="44450" marR="44450" marT="0" marB="0" anchor="ctr"/>
                </a:tc>
                <a:tc>
                  <a:txBody>
                    <a:bodyPr/>
                    <a:lstStyle/>
                    <a:p>
                      <a:pPr algn="ctr">
                        <a:lnSpc>
                          <a:spcPct val="107000"/>
                        </a:lnSpc>
                        <a:spcAft>
                          <a:spcPts val="0"/>
                        </a:spcAft>
                      </a:pPr>
                      <a:r>
                        <a:rPr lang="es-CL" sz="1100">
                          <a:effectLst/>
                        </a:rPr>
                        <a:t>Cupos Disponibles</a:t>
                      </a:r>
                      <a:endParaRPr lang="es-CL" sz="1200">
                        <a:solidFill>
                          <a:srgbClr val="000000"/>
                        </a:solidFill>
                        <a:effectLst/>
                        <a:latin typeface="Arial" panose="020B0604020202020204" pitchFamily="34" charset="0"/>
                        <a:ea typeface="Calibri" panose="020F0502020204030204" pitchFamily="34" charset="0"/>
                      </a:endParaRPr>
                    </a:p>
                  </a:txBody>
                  <a:tcPr marL="44450" marR="44450" marT="0" marB="0" anchor="ctr"/>
                </a:tc>
                <a:extLst>
                  <a:ext uri="{0D108BD9-81ED-4DB2-BD59-A6C34878D82A}">
                    <a16:rowId xmlns:a16="http://schemas.microsoft.com/office/drawing/2014/main" val="1742774465"/>
                  </a:ext>
                </a:extLst>
              </a:tr>
              <a:tr h="1990571">
                <a:tc>
                  <a:txBody>
                    <a:bodyPr/>
                    <a:lstStyle/>
                    <a:p>
                      <a:pPr>
                        <a:lnSpc>
                          <a:spcPct val="107000"/>
                        </a:lnSpc>
                        <a:spcAft>
                          <a:spcPts val="0"/>
                        </a:spcAft>
                      </a:pPr>
                      <a:r>
                        <a:rPr lang="es-CL" sz="1100">
                          <a:effectLst/>
                        </a:rPr>
                        <a:t>Minería del Cobre </a:t>
                      </a:r>
                      <a:endParaRPr lang="es-CL" sz="1200">
                        <a:solidFill>
                          <a:srgbClr val="000000"/>
                        </a:solidFill>
                        <a:effectLst/>
                        <a:latin typeface="Arial" panose="020B0604020202020204" pitchFamily="34" charset="0"/>
                        <a:ea typeface="Calibri" panose="020F0502020204030204" pitchFamily="34" charset="0"/>
                      </a:endParaRPr>
                    </a:p>
                  </a:txBody>
                  <a:tcPr marL="44450" marR="44450" marT="0" marB="0" anchor="b"/>
                </a:tc>
                <a:tc>
                  <a:txBody>
                    <a:bodyPr/>
                    <a:lstStyle/>
                    <a:p>
                      <a:pPr>
                        <a:lnSpc>
                          <a:spcPct val="107000"/>
                        </a:lnSpc>
                        <a:spcAft>
                          <a:spcPts val="0"/>
                        </a:spcAft>
                      </a:pPr>
                      <a:r>
                        <a:rPr lang="es-CL" sz="1100">
                          <a:effectLst/>
                        </a:rPr>
                        <a:t>OPERADOR BASE DE EQUIPOS AUXILIARES RAJO /                                                                                                                                               OPERADOR DE EQUIPOS AUXILIARES RAJO /                                                             OPERADOR DE EQUIPOS DE CARGUÍO, PEQUEÑA Y MEDIANA MINERÍA </a:t>
                      </a:r>
                      <a:endParaRPr lang="es-CL" sz="1200">
                        <a:solidFill>
                          <a:srgbClr val="000000"/>
                        </a:solidFill>
                        <a:effectLst/>
                        <a:latin typeface="Arial" panose="020B0604020202020204" pitchFamily="34" charset="0"/>
                        <a:ea typeface="Calibri" panose="020F0502020204030204" pitchFamily="34" charset="0"/>
                      </a:endParaRPr>
                    </a:p>
                  </a:txBody>
                  <a:tcPr marL="44450" marR="44450" marT="0" marB="0" anchor="b"/>
                </a:tc>
                <a:tc>
                  <a:txBody>
                    <a:bodyPr/>
                    <a:lstStyle/>
                    <a:p>
                      <a:pPr algn="ctr">
                        <a:lnSpc>
                          <a:spcPct val="107000"/>
                        </a:lnSpc>
                        <a:spcAft>
                          <a:spcPts val="0"/>
                        </a:spcAft>
                      </a:pPr>
                      <a:r>
                        <a:rPr lang="es-CL" sz="1100">
                          <a:effectLst/>
                        </a:rPr>
                        <a:t>93</a:t>
                      </a:r>
                      <a:endParaRPr lang="es-CL" sz="1200">
                        <a:solidFill>
                          <a:srgbClr val="000000"/>
                        </a:solidFill>
                        <a:effectLst/>
                        <a:latin typeface="Arial" panose="020B0604020202020204" pitchFamily="34" charset="0"/>
                        <a:ea typeface="Calibri" panose="020F0502020204030204" pitchFamily="34" charset="0"/>
                      </a:endParaRPr>
                    </a:p>
                  </a:txBody>
                  <a:tcPr marL="44450" marR="44450" marT="0" marB="0" anchor="b"/>
                </a:tc>
                <a:extLst>
                  <a:ext uri="{0D108BD9-81ED-4DB2-BD59-A6C34878D82A}">
                    <a16:rowId xmlns:a16="http://schemas.microsoft.com/office/drawing/2014/main" val="3746072630"/>
                  </a:ext>
                </a:extLst>
              </a:tr>
              <a:tr h="741828">
                <a:tc>
                  <a:txBody>
                    <a:bodyPr/>
                    <a:lstStyle/>
                    <a:p>
                      <a:pPr>
                        <a:lnSpc>
                          <a:spcPct val="107000"/>
                        </a:lnSpc>
                        <a:spcAft>
                          <a:spcPts val="0"/>
                        </a:spcAft>
                      </a:pPr>
                      <a:r>
                        <a:rPr lang="es-CL" sz="1100">
                          <a:effectLst/>
                        </a:rPr>
                        <a:t>Transporte Terrestre</a:t>
                      </a:r>
                      <a:endParaRPr lang="es-CL" sz="1200">
                        <a:solidFill>
                          <a:srgbClr val="000000"/>
                        </a:solidFill>
                        <a:effectLst/>
                        <a:latin typeface="Arial" panose="020B0604020202020204" pitchFamily="34" charset="0"/>
                        <a:ea typeface="Calibri" panose="020F0502020204030204" pitchFamily="34" charset="0"/>
                      </a:endParaRPr>
                    </a:p>
                  </a:txBody>
                  <a:tcPr marL="44450" marR="44450" marT="0" marB="0" anchor="b"/>
                </a:tc>
                <a:tc>
                  <a:txBody>
                    <a:bodyPr/>
                    <a:lstStyle/>
                    <a:p>
                      <a:pPr>
                        <a:lnSpc>
                          <a:spcPct val="107000"/>
                        </a:lnSpc>
                        <a:spcAft>
                          <a:spcPts val="0"/>
                        </a:spcAft>
                      </a:pPr>
                      <a:r>
                        <a:rPr lang="es-CL" sz="1100">
                          <a:effectLst/>
                        </a:rPr>
                        <a:t>CONDUCTOR DE CARGA GENERAL / CONDUCTOR DE SUSTANCIAS PELIGROSAS</a:t>
                      </a:r>
                      <a:endParaRPr lang="es-CL" sz="1200">
                        <a:solidFill>
                          <a:srgbClr val="000000"/>
                        </a:solidFill>
                        <a:effectLst/>
                        <a:latin typeface="Arial" panose="020B0604020202020204" pitchFamily="34" charset="0"/>
                        <a:ea typeface="Calibri" panose="020F0502020204030204" pitchFamily="34" charset="0"/>
                      </a:endParaRPr>
                    </a:p>
                  </a:txBody>
                  <a:tcPr marL="44450" marR="44450" marT="0" marB="0" anchor="b"/>
                </a:tc>
                <a:tc>
                  <a:txBody>
                    <a:bodyPr/>
                    <a:lstStyle/>
                    <a:p>
                      <a:pPr algn="ctr">
                        <a:lnSpc>
                          <a:spcPct val="107000"/>
                        </a:lnSpc>
                        <a:spcAft>
                          <a:spcPts val="0"/>
                        </a:spcAft>
                      </a:pPr>
                      <a:r>
                        <a:rPr lang="es-CL" sz="1100">
                          <a:effectLst/>
                        </a:rPr>
                        <a:t>30</a:t>
                      </a:r>
                      <a:endParaRPr lang="es-CL" sz="1200">
                        <a:solidFill>
                          <a:srgbClr val="000000"/>
                        </a:solidFill>
                        <a:effectLst/>
                        <a:latin typeface="Arial" panose="020B0604020202020204" pitchFamily="34" charset="0"/>
                        <a:ea typeface="Calibri" panose="020F0502020204030204" pitchFamily="34" charset="0"/>
                      </a:endParaRPr>
                    </a:p>
                  </a:txBody>
                  <a:tcPr marL="44450" marR="44450" marT="0" marB="0" anchor="b"/>
                </a:tc>
                <a:extLst>
                  <a:ext uri="{0D108BD9-81ED-4DB2-BD59-A6C34878D82A}">
                    <a16:rowId xmlns:a16="http://schemas.microsoft.com/office/drawing/2014/main" val="2652233575"/>
                  </a:ext>
                </a:extLst>
              </a:tr>
              <a:tr h="1236380">
                <a:tc>
                  <a:txBody>
                    <a:bodyPr/>
                    <a:lstStyle/>
                    <a:p>
                      <a:pPr>
                        <a:lnSpc>
                          <a:spcPct val="107000"/>
                        </a:lnSpc>
                        <a:spcAft>
                          <a:spcPts val="0"/>
                        </a:spcAft>
                      </a:pPr>
                      <a:r>
                        <a:rPr lang="es-CL" sz="1100">
                          <a:effectLst/>
                        </a:rPr>
                        <a:t>Energías renovables no convencionales </a:t>
                      </a:r>
                      <a:endParaRPr lang="es-CL" sz="1200">
                        <a:solidFill>
                          <a:srgbClr val="000000"/>
                        </a:solidFill>
                        <a:effectLst/>
                        <a:latin typeface="Arial" panose="020B0604020202020204" pitchFamily="34" charset="0"/>
                        <a:ea typeface="Calibri" panose="020F0502020204030204" pitchFamily="34" charset="0"/>
                      </a:endParaRPr>
                    </a:p>
                  </a:txBody>
                  <a:tcPr marL="44450" marR="44450" marT="0" marB="0" anchor="b"/>
                </a:tc>
                <a:tc>
                  <a:txBody>
                    <a:bodyPr/>
                    <a:lstStyle/>
                    <a:p>
                      <a:pPr>
                        <a:lnSpc>
                          <a:spcPct val="107000"/>
                        </a:lnSpc>
                        <a:spcAft>
                          <a:spcPts val="0"/>
                        </a:spcAft>
                      </a:pPr>
                      <a:r>
                        <a:rPr lang="es-CL" sz="1100">
                          <a:effectLst/>
                        </a:rPr>
                        <a:t>ASISTENTE TÉCNICO DE INSTALACIONES DE SISTEMAS SOLARES FOTOVOLTAICOS / MONTAJISTA DE SISTEMAS SOLARES FOTOVOLTAICOS</a:t>
                      </a:r>
                      <a:endParaRPr lang="es-CL" sz="1200">
                        <a:solidFill>
                          <a:srgbClr val="000000"/>
                        </a:solidFill>
                        <a:effectLst/>
                        <a:latin typeface="Arial" panose="020B0604020202020204" pitchFamily="34" charset="0"/>
                        <a:ea typeface="Calibri" panose="020F0502020204030204" pitchFamily="34" charset="0"/>
                      </a:endParaRPr>
                    </a:p>
                  </a:txBody>
                  <a:tcPr marL="44450" marR="44450" marT="0" marB="0" anchor="b"/>
                </a:tc>
                <a:tc>
                  <a:txBody>
                    <a:bodyPr/>
                    <a:lstStyle/>
                    <a:p>
                      <a:pPr algn="ctr">
                        <a:lnSpc>
                          <a:spcPct val="107000"/>
                        </a:lnSpc>
                        <a:spcAft>
                          <a:spcPts val="0"/>
                        </a:spcAft>
                      </a:pPr>
                      <a:r>
                        <a:rPr lang="es-CL" sz="1100" dirty="0">
                          <a:effectLst/>
                        </a:rPr>
                        <a:t>60</a:t>
                      </a:r>
                      <a:endParaRPr lang="es-CL" sz="1200" dirty="0">
                        <a:solidFill>
                          <a:srgbClr val="000000"/>
                        </a:solidFill>
                        <a:effectLst/>
                        <a:latin typeface="Arial" panose="020B0604020202020204" pitchFamily="34" charset="0"/>
                        <a:ea typeface="Calibri" panose="020F0502020204030204" pitchFamily="34" charset="0"/>
                      </a:endParaRPr>
                    </a:p>
                  </a:txBody>
                  <a:tcPr marL="44450" marR="44450" marT="0" marB="0" anchor="b"/>
                </a:tc>
                <a:extLst>
                  <a:ext uri="{0D108BD9-81ED-4DB2-BD59-A6C34878D82A}">
                    <a16:rowId xmlns:a16="http://schemas.microsoft.com/office/drawing/2014/main" val="1366426717"/>
                  </a:ext>
                </a:extLst>
              </a:tr>
            </a:tbl>
          </a:graphicData>
        </a:graphic>
      </p:graphicFrame>
    </p:spTree>
    <p:extLst>
      <p:ext uri="{BB962C8B-B14F-4D97-AF65-F5344CB8AC3E}">
        <p14:creationId xmlns:p14="http://schemas.microsoft.com/office/powerpoint/2010/main" val="667530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E899EC-03DC-47B1-ABF6-0B515CD41C6C}"/>
              </a:ext>
            </a:extLst>
          </p:cNvPr>
          <p:cNvSpPr>
            <a:spLocks noGrp="1"/>
          </p:cNvSpPr>
          <p:nvPr>
            <p:ph type="title"/>
          </p:nvPr>
        </p:nvSpPr>
        <p:spPr>
          <a:xfrm>
            <a:off x="648930" y="629266"/>
            <a:ext cx="9252154" cy="1223983"/>
          </a:xfrm>
        </p:spPr>
        <p:txBody>
          <a:bodyPr>
            <a:normAutofit/>
          </a:bodyPr>
          <a:lstStyle/>
          <a:p>
            <a:pPr algn="ctr">
              <a:lnSpc>
                <a:spcPct val="90000"/>
              </a:lnSpc>
            </a:pPr>
            <a:r>
              <a:rPr lang="es-CL" sz="3900" b="1" dirty="0"/>
              <a:t>Subsidio Protege</a:t>
            </a:r>
            <a:br>
              <a:rPr lang="es-CL" sz="3900" dirty="0"/>
            </a:br>
            <a:endParaRPr lang="es-CL" sz="3900" dirty="0"/>
          </a:p>
        </p:txBody>
      </p:sp>
      <p:pic>
        <p:nvPicPr>
          <p:cNvPr id="5" name="Imagen 4">
            <a:extLst>
              <a:ext uri="{FF2B5EF4-FFF2-40B4-BE49-F238E27FC236}">
                <a16:creationId xmlns:a16="http://schemas.microsoft.com/office/drawing/2014/main" id="{1CCC44F8-F06C-468F-93DC-18CE6333CCCE}"/>
              </a:ext>
            </a:extLst>
          </p:cNvPr>
          <p:cNvPicPr>
            <a:picLocks noChangeAspect="1"/>
          </p:cNvPicPr>
          <p:nvPr/>
        </p:nvPicPr>
        <p:blipFill rotWithShape="1">
          <a:blip r:embed="rId2">
            <a:extLst>
              <a:ext uri="{28A0092B-C50C-407E-A947-70E740481C1C}">
                <a14:useLocalDpi xmlns:a14="http://schemas.microsoft.com/office/drawing/2010/main" val="0"/>
              </a:ext>
            </a:extLst>
          </a:blip>
          <a:srcRect l="14640" r="35666"/>
          <a:stretch/>
        </p:blipFill>
        <p:spPr>
          <a:xfrm>
            <a:off x="648930" y="2052213"/>
            <a:ext cx="5451627" cy="4196185"/>
          </a:xfrm>
          <a:prstGeom prst="rect">
            <a:avLst/>
          </a:prstGeom>
          <a:effectLst>
            <a:outerShdw blurRad="50800" dist="38100" dir="5400000" algn="t" rotWithShape="0">
              <a:prstClr val="black">
                <a:alpha val="43000"/>
              </a:prstClr>
            </a:outerShdw>
          </a:effectLst>
        </p:spPr>
      </p:pic>
      <p:sp>
        <p:nvSpPr>
          <p:cNvPr id="3" name="Marcador de contenido 2">
            <a:extLst>
              <a:ext uri="{FF2B5EF4-FFF2-40B4-BE49-F238E27FC236}">
                <a16:creationId xmlns:a16="http://schemas.microsoft.com/office/drawing/2014/main" id="{E7A28870-B68C-45CB-97B2-989D64682440}"/>
              </a:ext>
            </a:extLst>
          </p:cNvPr>
          <p:cNvSpPr>
            <a:spLocks noGrp="1"/>
          </p:cNvSpPr>
          <p:nvPr>
            <p:ph idx="1"/>
          </p:nvPr>
        </p:nvSpPr>
        <p:spPr>
          <a:xfrm>
            <a:off x="6750752" y="2052214"/>
            <a:ext cx="4338409" cy="4196185"/>
          </a:xfrm>
        </p:spPr>
        <p:txBody>
          <a:bodyPr>
            <a:normAutofit/>
          </a:bodyPr>
          <a:lstStyle/>
          <a:p>
            <a:pPr>
              <a:lnSpc>
                <a:spcPct val="90000"/>
              </a:lnSpc>
            </a:pPr>
            <a:r>
              <a:rPr lang="es-CL" b="1" dirty="0"/>
              <a:t>Para trabajadoras o trabajadores, dependientes o independientes, que tengan el cuidado de niños y niñas menores de 2 años, y que no tengan garantizado el derecho a sala cuna por parte de su empleador. Se trata de un subsidio mensual de $200.000 que se entregará directamente a los trabajadores beneficiarios, para que sea destinado al cuidado de los niños y niñas.</a:t>
            </a:r>
          </a:p>
        </p:txBody>
      </p:sp>
    </p:spTree>
    <p:extLst>
      <p:ext uri="{BB962C8B-B14F-4D97-AF65-F5344CB8AC3E}">
        <p14:creationId xmlns:p14="http://schemas.microsoft.com/office/powerpoint/2010/main" val="36925103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631E65-5F00-4F6F-99B6-930A8DFE400E}"/>
              </a:ext>
            </a:extLst>
          </p:cNvPr>
          <p:cNvSpPr>
            <a:spLocks noGrp="1"/>
          </p:cNvSpPr>
          <p:nvPr>
            <p:ph type="title"/>
          </p:nvPr>
        </p:nvSpPr>
        <p:spPr>
          <a:xfrm>
            <a:off x="806195" y="804672"/>
            <a:ext cx="3521359" cy="5248656"/>
          </a:xfrm>
        </p:spPr>
        <p:txBody>
          <a:bodyPr anchor="ctr">
            <a:normAutofit/>
          </a:bodyPr>
          <a:lstStyle/>
          <a:p>
            <a:pPr algn="ctr"/>
            <a:r>
              <a:rPr lang="es-CL" sz="2600"/>
              <a:t>Subsidio Protege/Requisitos:</a:t>
            </a:r>
          </a:p>
        </p:txBody>
      </p:sp>
      <p:sp>
        <p:nvSpPr>
          <p:cNvPr id="3" name="Marcador de contenido 2">
            <a:extLst>
              <a:ext uri="{FF2B5EF4-FFF2-40B4-BE49-F238E27FC236}">
                <a16:creationId xmlns:a16="http://schemas.microsoft.com/office/drawing/2014/main" id="{00F6BD31-DEAE-4D5A-A825-C997084494A7}"/>
              </a:ext>
            </a:extLst>
          </p:cNvPr>
          <p:cNvSpPr>
            <a:spLocks noGrp="1"/>
          </p:cNvSpPr>
          <p:nvPr>
            <p:ph idx="1"/>
          </p:nvPr>
        </p:nvSpPr>
        <p:spPr>
          <a:xfrm>
            <a:off x="4975861" y="804671"/>
            <a:ext cx="6399930" cy="5248657"/>
          </a:xfrm>
        </p:spPr>
        <p:txBody>
          <a:bodyPr anchor="ctr">
            <a:normAutofit/>
          </a:bodyPr>
          <a:lstStyle/>
          <a:p>
            <a:r>
              <a:rPr lang="es-CL" b="1" dirty="0"/>
              <a:t>madres trabajadoras, dependientes o independientes, que tengan a su cargo el cuidado de un niño o niña menor de dos años. Alternativamente, los padres trabajadores, dependientes o independientes, que tenga el cuidado personal de manera exclusiva, o aquél que se le haya otorgado el cuidado personal de un niño o niña menor de dos años.</a:t>
            </a:r>
          </a:p>
          <a:p>
            <a:r>
              <a:rPr lang="es-CL" b="1" dirty="0"/>
              <a:t>Que el trabajador(a) esté trabajando, ya sea de forma presencial o en modalidad de teletrabajo, a distancia o mixta.</a:t>
            </a:r>
          </a:p>
          <a:p>
            <a:pPr marL="0" indent="0">
              <a:buNone/>
            </a:pPr>
            <a:endParaRPr lang="es-CL" b="1" dirty="0"/>
          </a:p>
          <a:p>
            <a:r>
              <a:rPr lang="es-CL" b="1" dirty="0"/>
              <a:t>Cumplir con el siguiente mínimo de 4 cotizaciones en los últimos 12 meses, siendo una de estas el mes previo a la postulación.</a:t>
            </a:r>
          </a:p>
        </p:txBody>
      </p:sp>
    </p:spTree>
    <p:extLst>
      <p:ext uri="{BB962C8B-B14F-4D97-AF65-F5344CB8AC3E}">
        <p14:creationId xmlns:p14="http://schemas.microsoft.com/office/powerpoint/2010/main" val="32026768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49A4ED-E965-4429-BC46-9D6A7801B438}"/>
              </a:ext>
            </a:extLst>
          </p:cNvPr>
          <p:cNvSpPr>
            <a:spLocks noGrp="1"/>
          </p:cNvSpPr>
          <p:nvPr>
            <p:ph type="title"/>
          </p:nvPr>
        </p:nvSpPr>
        <p:spPr/>
        <p:txBody>
          <a:bodyPr>
            <a:normAutofit/>
          </a:bodyPr>
          <a:lstStyle/>
          <a:p>
            <a:pPr algn="ctr"/>
            <a:r>
              <a:rPr lang="es-CL" dirty="0"/>
              <a:t>Subsidio protege</a:t>
            </a:r>
          </a:p>
        </p:txBody>
      </p:sp>
      <p:graphicFrame>
        <p:nvGraphicFramePr>
          <p:cNvPr id="5" name="Marcador de contenido 2">
            <a:extLst>
              <a:ext uri="{FF2B5EF4-FFF2-40B4-BE49-F238E27FC236}">
                <a16:creationId xmlns:a16="http://schemas.microsoft.com/office/drawing/2014/main" id="{7338FBF5-654C-44B1-B79B-6DDFE0160630}"/>
              </a:ext>
            </a:extLst>
          </p:cNvPr>
          <p:cNvGraphicFramePr>
            <a:graphicFrameLocks noGrp="1"/>
          </p:cNvGraphicFramePr>
          <p:nvPr>
            <p:ph idx="1"/>
          </p:nvPr>
        </p:nvGraphicFramePr>
        <p:xfrm>
          <a:off x="646111" y="2140085"/>
          <a:ext cx="9404352" cy="40564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738906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BA34B9-EAFD-48B3-BF3E-4E7151383D10}"/>
              </a:ext>
            </a:extLst>
          </p:cNvPr>
          <p:cNvSpPr>
            <a:spLocks noGrp="1"/>
          </p:cNvSpPr>
          <p:nvPr>
            <p:ph type="title"/>
          </p:nvPr>
        </p:nvSpPr>
        <p:spPr>
          <a:xfrm>
            <a:off x="648930" y="629267"/>
            <a:ext cx="9252154" cy="1016654"/>
          </a:xfrm>
        </p:spPr>
        <p:txBody>
          <a:bodyPr>
            <a:normAutofit fontScale="90000"/>
          </a:bodyPr>
          <a:lstStyle/>
          <a:p>
            <a:pPr algn="ctr"/>
            <a:r>
              <a:rPr lang="es-CL" dirty="0">
                <a:solidFill>
                  <a:srgbClr val="EBEBEB"/>
                </a:solidFill>
              </a:rPr>
              <a:t>Ventanas de Postulación y Pagos</a:t>
            </a:r>
            <a:br>
              <a:rPr lang="es-CL" dirty="0">
                <a:solidFill>
                  <a:srgbClr val="EBEBEB"/>
                </a:solidFill>
              </a:rPr>
            </a:br>
            <a:r>
              <a:rPr lang="es-CL" sz="3100" dirty="0">
                <a:solidFill>
                  <a:srgbClr val="EBEBEB"/>
                </a:solidFill>
              </a:rPr>
              <a:t>Postulación: www.subsidioalempleo.cl</a:t>
            </a:r>
          </a:p>
        </p:txBody>
      </p:sp>
      <p:graphicFrame>
        <p:nvGraphicFramePr>
          <p:cNvPr id="4" name="Marcador de contenido 3">
            <a:extLst>
              <a:ext uri="{FF2B5EF4-FFF2-40B4-BE49-F238E27FC236}">
                <a16:creationId xmlns:a16="http://schemas.microsoft.com/office/drawing/2014/main" id="{19E09715-DBF5-4D33-8BF7-A01FCC30A8D3}"/>
              </a:ext>
            </a:extLst>
          </p:cNvPr>
          <p:cNvGraphicFramePr>
            <a:graphicFrameLocks noGrp="1"/>
          </p:cNvGraphicFramePr>
          <p:nvPr>
            <p:ph idx="1"/>
          </p:nvPr>
        </p:nvGraphicFramePr>
        <p:xfrm>
          <a:off x="648930" y="3113899"/>
          <a:ext cx="10895370" cy="2796994"/>
        </p:xfrm>
        <a:graphic>
          <a:graphicData uri="http://schemas.openxmlformats.org/drawingml/2006/table">
            <a:tbl>
              <a:tblPr firstRow="1" bandRow="1"/>
              <a:tblGrid>
                <a:gridCol w="3631790">
                  <a:extLst>
                    <a:ext uri="{9D8B030D-6E8A-4147-A177-3AD203B41FA5}">
                      <a16:colId xmlns:a16="http://schemas.microsoft.com/office/drawing/2014/main" val="2422197528"/>
                    </a:ext>
                  </a:extLst>
                </a:gridCol>
                <a:gridCol w="3631790">
                  <a:extLst>
                    <a:ext uri="{9D8B030D-6E8A-4147-A177-3AD203B41FA5}">
                      <a16:colId xmlns:a16="http://schemas.microsoft.com/office/drawing/2014/main" val="2652422043"/>
                    </a:ext>
                  </a:extLst>
                </a:gridCol>
                <a:gridCol w="3631790">
                  <a:extLst>
                    <a:ext uri="{9D8B030D-6E8A-4147-A177-3AD203B41FA5}">
                      <a16:colId xmlns:a16="http://schemas.microsoft.com/office/drawing/2014/main" val="2405151340"/>
                    </a:ext>
                  </a:extLst>
                </a:gridCol>
              </a:tblGrid>
              <a:tr h="462628">
                <a:tc>
                  <a:txBody>
                    <a:bodyPr/>
                    <a:lstStyle/>
                    <a:p>
                      <a:pPr algn="l" fontAlgn="b"/>
                      <a:r>
                        <a:rPr lang="es-CL" sz="2100">
                          <a:effectLst/>
                        </a:rPr>
                        <a:t>Postulación</a:t>
                      </a:r>
                    </a:p>
                  </a:txBody>
                  <a:tcPr marL="102592" marR="102592" marT="51296" marB="51296" anchor="b">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solidFill>
                      <a:srgbClr val="E4EDF7"/>
                    </a:solidFill>
                  </a:tcPr>
                </a:tc>
                <a:tc>
                  <a:txBody>
                    <a:bodyPr/>
                    <a:lstStyle/>
                    <a:p>
                      <a:pPr algn="l" fontAlgn="b"/>
                      <a:r>
                        <a:rPr lang="es-CL" sz="2100">
                          <a:effectLst/>
                        </a:rPr>
                        <a:t>Fecha de Pago</a:t>
                      </a:r>
                    </a:p>
                  </a:txBody>
                  <a:tcPr marL="102592" marR="102592" marT="51296" marB="51296" anchor="b">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solidFill>
                      <a:srgbClr val="E4EDF7"/>
                    </a:solidFill>
                  </a:tcPr>
                </a:tc>
                <a:tc>
                  <a:txBody>
                    <a:bodyPr/>
                    <a:lstStyle/>
                    <a:p>
                      <a:pPr algn="l" fontAlgn="b"/>
                      <a:r>
                        <a:rPr lang="es-CL" sz="2100">
                          <a:effectLst/>
                        </a:rPr>
                        <a:t>Máximo de pagos</a:t>
                      </a:r>
                    </a:p>
                  </a:txBody>
                  <a:tcPr marL="102592" marR="102592" marT="51296" marB="51296" anchor="b">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solidFill>
                      <a:srgbClr val="E4EDF7"/>
                    </a:solidFill>
                  </a:tcPr>
                </a:tc>
                <a:extLst>
                  <a:ext uri="{0D108BD9-81ED-4DB2-BD59-A6C34878D82A}">
                    <a16:rowId xmlns:a16="http://schemas.microsoft.com/office/drawing/2014/main" val="3645371150"/>
                  </a:ext>
                </a:extLst>
              </a:tr>
              <a:tr h="778122">
                <a:tc>
                  <a:txBody>
                    <a:bodyPr/>
                    <a:lstStyle/>
                    <a:p>
                      <a:pPr fontAlgn="t"/>
                      <a:r>
                        <a:rPr lang="es-CL" sz="2100">
                          <a:effectLst/>
                        </a:rPr>
                        <a:t>1 al 20 de enero</a:t>
                      </a:r>
                    </a:p>
                  </a:txBody>
                  <a:tcPr marL="102592" marR="102592" marT="51296" marB="51296">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solidFill>
                      <a:srgbClr val="F2F2F2"/>
                    </a:solidFill>
                  </a:tcPr>
                </a:tc>
                <a:tc>
                  <a:txBody>
                    <a:bodyPr/>
                    <a:lstStyle/>
                    <a:p>
                      <a:pPr fontAlgn="t"/>
                      <a:r>
                        <a:rPr lang="es-CL" sz="2100">
                          <a:effectLst/>
                        </a:rPr>
                        <a:t>11 de febrero 2022 o día siguiente hábil.</a:t>
                      </a:r>
                    </a:p>
                  </a:txBody>
                  <a:tcPr marL="102592" marR="102592" marT="51296" marB="51296">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solidFill>
                      <a:srgbClr val="F2F2F2"/>
                    </a:solidFill>
                  </a:tcPr>
                </a:tc>
                <a:tc>
                  <a:txBody>
                    <a:bodyPr/>
                    <a:lstStyle/>
                    <a:p>
                      <a:pPr fontAlgn="t"/>
                      <a:r>
                        <a:rPr lang="es-CL" sz="2100">
                          <a:effectLst/>
                        </a:rPr>
                        <a:t>Hasta 3</a:t>
                      </a:r>
                    </a:p>
                  </a:txBody>
                  <a:tcPr marL="102592" marR="102592" marT="51296" marB="51296">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solidFill>
                      <a:srgbClr val="F2F2F2"/>
                    </a:solidFill>
                  </a:tcPr>
                </a:tc>
                <a:extLst>
                  <a:ext uri="{0D108BD9-81ED-4DB2-BD59-A6C34878D82A}">
                    <a16:rowId xmlns:a16="http://schemas.microsoft.com/office/drawing/2014/main" val="3450215771"/>
                  </a:ext>
                </a:extLst>
              </a:tr>
              <a:tr h="778122">
                <a:tc>
                  <a:txBody>
                    <a:bodyPr/>
                    <a:lstStyle/>
                    <a:p>
                      <a:pPr fontAlgn="t"/>
                      <a:r>
                        <a:rPr lang="es-CL" sz="2100">
                          <a:effectLst/>
                        </a:rPr>
                        <a:t>1 al 20 de febrero</a:t>
                      </a:r>
                    </a:p>
                  </a:txBody>
                  <a:tcPr marL="102592" marR="102592" marT="51296" marB="51296">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solidFill>
                      <a:srgbClr val="F5F9FD"/>
                    </a:solidFill>
                  </a:tcPr>
                </a:tc>
                <a:tc>
                  <a:txBody>
                    <a:bodyPr/>
                    <a:lstStyle/>
                    <a:p>
                      <a:pPr fontAlgn="t"/>
                      <a:r>
                        <a:rPr lang="es-CL" sz="2100">
                          <a:effectLst/>
                        </a:rPr>
                        <a:t>11 de marzo 2022 o día siguiente hábil.</a:t>
                      </a:r>
                    </a:p>
                  </a:txBody>
                  <a:tcPr marL="102592" marR="102592" marT="51296" marB="51296">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solidFill>
                      <a:srgbClr val="F5F9FD"/>
                    </a:solidFill>
                  </a:tcPr>
                </a:tc>
                <a:tc>
                  <a:txBody>
                    <a:bodyPr/>
                    <a:lstStyle/>
                    <a:p>
                      <a:pPr fontAlgn="t"/>
                      <a:r>
                        <a:rPr lang="es-CL" sz="2100">
                          <a:effectLst/>
                        </a:rPr>
                        <a:t>Hasta 3</a:t>
                      </a:r>
                    </a:p>
                  </a:txBody>
                  <a:tcPr marL="102592" marR="102592" marT="51296" marB="51296">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solidFill>
                      <a:srgbClr val="F5F9FD"/>
                    </a:solidFill>
                  </a:tcPr>
                </a:tc>
                <a:extLst>
                  <a:ext uri="{0D108BD9-81ED-4DB2-BD59-A6C34878D82A}">
                    <a16:rowId xmlns:a16="http://schemas.microsoft.com/office/drawing/2014/main" val="2704792488"/>
                  </a:ext>
                </a:extLst>
              </a:tr>
              <a:tr h="778122">
                <a:tc>
                  <a:txBody>
                    <a:bodyPr/>
                    <a:lstStyle/>
                    <a:p>
                      <a:pPr fontAlgn="t"/>
                      <a:r>
                        <a:rPr lang="es-CL" sz="2100">
                          <a:effectLst/>
                        </a:rPr>
                        <a:t>1 al 20 de marzo</a:t>
                      </a:r>
                    </a:p>
                  </a:txBody>
                  <a:tcPr marL="102592" marR="102592" marT="51296" marB="51296">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solidFill>
                      <a:srgbClr val="F2F2F2"/>
                    </a:solidFill>
                  </a:tcPr>
                </a:tc>
                <a:tc>
                  <a:txBody>
                    <a:bodyPr/>
                    <a:lstStyle/>
                    <a:p>
                      <a:pPr fontAlgn="t"/>
                      <a:r>
                        <a:rPr lang="es-CL" sz="2100">
                          <a:effectLst/>
                        </a:rPr>
                        <a:t>11 de marzo 2022 o día siguiente hábil.</a:t>
                      </a:r>
                    </a:p>
                  </a:txBody>
                  <a:tcPr marL="102592" marR="102592" marT="51296" marB="51296">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solidFill>
                      <a:srgbClr val="F2F2F2"/>
                    </a:solidFill>
                  </a:tcPr>
                </a:tc>
                <a:tc>
                  <a:txBody>
                    <a:bodyPr/>
                    <a:lstStyle/>
                    <a:p>
                      <a:pPr fontAlgn="t"/>
                      <a:r>
                        <a:rPr lang="es-CL" sz="2100" dirty="0">
                          <a:effectLst/>
                        </a:rPr>
                        <a:t>Hasta 3</a:t>
                      </a:r>
                    </a:p>
                  </a:txBody>
                  <a:tcPr marL="102592" marR="102592" marT="51296" marB="51296">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solidFill>
                      <a:srgbClr val="F2F2F2"/>
                    </a:solidFill>
                  </a:tcPr>
                </a:tc>
                <a:extLst>
                  <a:ext uri="{0D108BD9-81ED-4DB2-BD59-A6C34878D82A}">
                    <a16:rowId xmlns:a16="http://schemas.microsoft.com/office/drawing/2014/main" val="2585542080"/>
                  </a:ext>
                </a:extLst>
              </a:tr>
            </a:tbl>
          </a:graphicData>
        </a:graphic>
      </p:graphicFrame>
      <p:sp>
        <p:nvSpPr>
          <p:cNvPr id="5" name="Rectangle 1">
            <a:extLst>
              <a:ext uri="{FF2B5EF4-FFF2-40B4-BE49-F238E27FC236}">
                <a16:creationId xmlns:a16="http://schemas.microsoft.com/office/drawing/2014/main" id="{DD3DCCA0-6DCA-4C95-8265-4131DDF3F7A4}"/>
              </a:ext>
            </a:extLst>
          </p:cNvPr>
          <p:cNvSpPr>
            <a:spLocks noChangeArrowheads="1"/>
          </p:cNvSpPr>
          <p:nvPr/>
        </p:nvSpPr>
        <p:spPr bwMode="auto">
          <a:xfrm>
            <a:off x="0" y="-323165"/>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br>
              <a:rPr kumimoji="0" lang="es-CL" altLang="es-CL" b="0" i="0" u="none" strike="noStrike" cap="none" normalizeH="0" baseline="0">
                <a:ln>
                  <a:noFill/>
                </a:ln>
                <a:solidFill>
                  <a:schemeClr val="tx1"/>
                </a:solidFill>
                <a:effectLst/>
                <a:latin typeface="Arial" panose="020B0604020202020204" pitchFamily="34" charset="0"/>
              </a:rPr>
            </a:br>
            <a:endParaRPr kumimoji="0" lang="es-CL" altLang="es-CL"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1402227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E3B06628-D023-490F-B87A-1FD1BFBC7821}"/>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l="25838" r="6163" b="1"/>
          <a:stretch/>
        </p:blipFill>
        <p:spPr>
          <a:xfrm>
            <a:off x="20" y="-1"/>
            <a:ext cx="12191980" cy="6858000"/>
          </a:xfrm>
          <a:prstGeom prst="rect">
            <a:avLst/>
          </a:prstGeom>
        </p:spPr>
      </p:pic>
      <p:sp>
        <p:nvSpPr>
          <p:cNvPr id="2" name="Título 1">
            <a:extLst>
              <a:ext uri="{FF2B5EF4-FFF2-40B4-BE49-F238E27FC236}">
                <a16:creationId xmlns:a16="http://schemas.microsoft.com/office/drawing/2014/main" id="{B2C1DAFE-3226-4994-9195-3BF3DF5F17F3}"/>
              </a:ext>
            </a:extLst>
          </p:cNvPr>
          <p:cNvSpPr>
            <a:spLocks noGrp="1"/>
          </p:cNvSpPr>
          <p:nvPr>
            <p:ph type="title"/>
          </p:nvPr>
        </p:nvSpPr>
        <p:spPr>
          <a:xfrm>
            <a:off x="646111" y="452718"/>
            <a:ext cx="9404723" cy="1400530"/>
          </a:xfrm>
        </p:spPr>
        <p:txBody>
          <a:bodyPr>
            <a:normAutofit/>
          </a:bodyPr>
          <a:lstStyle/>
          <a:p>
            <a:pPr algn="ctr"/>
            <a:r>
              <a:rPr lang="es-CL" b="1" dirty="0"/>
              <a:t>SENCE APOYA A LAS EMPRESAS</a:t>
            </a:r>
          </a:p>
        </p:txBody>
      </p:sp>
      <p:sp>
        <p:nvSpPr>
          <p:cNvPr id="24" name="Rectangle 23">
            <a:extLst>
              <a:ext uri="{FF2B5EF4-FFF2-40B4-BE49-F238E27FC236}">
                <a16:creationId xmlns:a16="http://schemas.microsoft.com/office/drawing/2014/main" id="{0D187C4E-14B9-4504-B200-5127823FA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Marcador de contenido 2">
            <a:extLst>
              <a:ext uri="{FF2B5EF4-FFF2-40B4-BE49-F238E27FC236}">
                <a16:creationId xmlns:a16="http://schemas.microsoft.com/office/drawing/2014/main" id="{809C238B-950D-4A61-8C32-22C41C4C7537}"/>
              </a:ext>
            </a:extLst>
          </p:cNvPr>
          <p:cNvSpPr>
            <a:spLocks noGrp="1"/>
          </p:cNvSpPr>
          <p:nvPr>
            <p:ph idx="1"/>
          </p:nvPr>
        </p:nvSpPr>
        <p:spPr>
          <a:xfrm>
            <a:off x="1103312" y="2052918"/>
            <a:ext cx="8946541" cy="4195481"/>
          </a:xfrm>
        </p:spPr>
        <p:txBody>
          <a:bodyPr>
            <a:normAutofit/>
          </a:bodyPr>
          <a:lstStyle/>
          <a:p>
            <a:pPr algn="just">
              <a:buClr>
                <a:srgbClr val="FF0000"/>
              </a:buClr>
            </a:pPr>
            <a:r>
              <a:rPr lang="es-CL" dirty="0"/>
              <a:t>Cursos en Línea gratuitos a mayores de 18 años</a:t>
            </a:r>
          </a:p>
          <a:p>
            <a:pPr algn="just">
              <a:buClr>
                <a:srgbClr val="FF0000"/>
              </a:buClr>
            </a:pPr>
            <a:r>
              <a:rPr lang="es-CL" dirty="0"/>
              <a:t>Subsidios a la contratación</a:t>
            </a:r>
          </a:p>
          <a:p>
            <a:pPr algn="just">
              <a:buClr>
                <a:srgbClr val="FF0000"/>
              </a:buClr>
            </a:pPr>
            <a:r>
              <a:rPr lang="es-CL" dirty="0"/>
              <a:t>Formación en el puesto de trabajo</a:t>
            </a:r>
          </a:p>
          <a:p>
            <a:pPr algn="just">
              <a:buClr>
                <a:srgbClr val="FF0000"/>
              </a:buClr>
            </a:pPr>
            <a:r>
              <a:rPr lang="es-CL" dirty="0"/>
              <a:t>Intermediación Laboral</a:t>
            </a:r>
          </a:p>
          <a:p>
            <a:pPr algn="just">
              <a:buClr>
                <a:srgbClr val="FF0000"/>
              </a:buClr>
            </a:pPr>
            <a:r>
              <a:rPr lang="es-CL" dirty="0"/>
              <a:t>Incentivos a trabajadores</a:t>
            </a:r>
          </a:p>
          <a:p>
            <a:endParaRPr lang="es-CL" dirty="0"/>
          </a:p>
        </p:txBody>
      </p:sp>
    </p:spTree>
    <p:extLst>
      <p:ext uri="{BB962C8B-B14F-4D97-AF65-F5344CB8AC3E}">
        <p14:creationId xmlns:p14="http://schemas.microsoft.com/office/powerpoint/2010/main" val="34985032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712F16-2856-4A30-9A03-72E6BA4A09A2}"/>
              </a:ext>
            </a:extLst>
          </p:cNvPr>
          <p:cNvSpPr>
            <a:spLocks noGrp="1"/>
          </p:cNvSpPr>
          <p:nvPr>
            <p:ph type="title"/>
          </p:nvPr>
        </p:nvSpPr>
        <p:spPr>
          <a:xfrm>
            <a:off x="611853" y="4885339"/>
            <a:ext cx="10968294" cy="1237087"/>
          </a:xfrm>
        </p:spPr>
        <p:txBody>
          <a:bodyPr>
            <a:normAutofit/>
          </a:bodyPr>
          <a:lstStyle/>
          <a:p>
            <a:r>
              <a:rPr lang="es-CL">
                <a:solidFill>
                  <a:srgbClr val="EBEBEB"/>
                </a:solidFill>
              </a:rPr>
              <a:t>No podrán acceder al beneficio:</a:t>
            </a:r>
          </a:p>
        </p:txBody>
      </p:sp>
      <p:graphicFrame>
        <p:nvGraphicFramePr>
          <p:cNvPr id="16" name="Marcador de contenido 2">
            <a:extLst>
              <a:ext uri="{FF2B5EF4-FFF2-40B4-BE49-F238E27FC236}">
                <a16:creationId xmlns:a16="http://schemas.microsoft.com/office/drawing/2014/main" id="{EE2F24B3-21A1-41AE-B984-EA028CDBF962}"/>
              </a:ext>
            </a:extLst>
          </p:cNvPr>
          <p:cNvGraphicFramePr>
            <a:graphicFrameLocks noGrp="1"/>
          </p:cNvGraphicFramePr>
          <p:nvPr>
            <p:ph idx="1"/>
          </p:nvPr>
        </p:nvGraphicFramePr>
        <p:xfrm>
          <a:off x="646113" y="593387"/>
          <a:ext cx="10901362" cy="33833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924849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n 26" descr="Un hombre con un casco en la mano&#10;&#10;Descripción generada automáticamente con confianza media">
            <a:extLst>
              <a:ext uri="{FF2B5EF4-FFF2-40B4-BE49-F238E27FC236}">
                <a16:creationId xmlns:a16="http://schemas.microsoft.com/office/drawing/2014/main" id="{B1DE6006-1CF9-4388-8056-DA54979C8B2F}"/>
              </a:ext>
            </a:extLst>
          </p:cNvPr>
          <p:cNvPicPr>
            <a:picLocks noChangeAspect="1"/>
          </p:cNvPicPr>
          <p:nvPr/>
        </p:nvPicPr>
        <p:blipFill rotWithShape="1">
          <a:blip r:embed="rId3">
            <a:extLst>
              <a:ext uri="{28A0092B-C50C-407E-A947-70E740481C1C}">
                <a14:useLocalDpi xmlns:a14="http://schemas.microsoft.com/office/drawing/2010/main" val="0"/>
              </a:ext>
            </a:extLst>
          </a:blip>
          <a:srcRect r="5882" b="-1"/>
          <a:stretch/>
        </p:blipFill>
        <p:spPr>
          <a:xfrm>
            <a:off x="4294989" y="636083"/>
            <a:ext cx="4641476" cy="3291844"/>
          </a:xfrm>
          <a:prstGeom prst="rect">
            <a:avLst/>
          </a:prstGeom>
          <a:effectLst/>
        </p:spPr>
      </p:pic>
      <p:sp>
        <p:nvSpPr>
          <p:cNvPr id="10" name="CuadroTexto 9">
            <a:extLst>
              <a:ext uri="{FF2B5EF4-FFF2-40B4-BE49-F238E27FC236}">
                <a16:creationId xmlns:a16="http://schemas.microsoft.com/office/drawing/2014/main" id="{AB8801E4-47A2-448F-BB49-907275ADC6AD}"/>
              </a:ext>
            </a:extLst>
          </p:cNvPr>
          <p:cNvSpPr txBox="1"/>
          <p:nvPr/>
        </p:nvSpPr>
        <p:spPr>
          <a:xfrm>
            <a:off x="635458" y="4854344"/>
            <a:ext cx="9345155" cy="861802"/>
          </a:xfrm>
          <a:prstGeom prst="rect">
            <a:avLst/>
          </a:prstGeom>
        </p:spPr>
        <p:txBody>
          <a:bodyPr vert="horz" lIns="91440" tIns="45720" rIns="91440" bIns="45720" rtlCol="0" anchor="b">
            <a:normAutofit/>
          </a:bodyPr>
          <a:lstStyle/>
          <a:p>
            <a:pPr>
              <a:spcBef>
                <a:spcPct val="0"/>
              </a:spcBef>
              <a:spcAft>
                <a:spcPts val="600"/>
              </a:spcAft>
            </a:pPr>
            <a:r>
              <a:rPr lang="en-US" sz="4800">
                <a:solidFill>
                  <a:schemeClr val="tx2"/>
                </a:solidFill>
                <a:latin typeface="+mj-lt"/>
                <a:ea typeface="+mj-ea"/>
                <a:cs typeface="+mj-cs"/>
              </a:rPr>
              <a:t>IFE LABORAL</a:t>
            </a:r>
          </a:p>
        </p:txBody>
      </p:sp>
      <p:pic>
        <p:nvPicPr>
          <p:cNvPr id="37" name="Imagen 36">
            <a:extLst>
              <a:ext uri="{FF2B5EF4-FFF2-40B4-BE49-F238E27FC236}">
                <a16:creationId xmlns:a16="http://schemas.microsoft.com/office/drawing/2014/main" id="{E75B63B3-E9C0-4C0F-9488-D7A94D4767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3856" y="751443"/>
            <a:ext cx="3500258" cy="3176483"/>
          </a:xfrm>
          <a:prstGeom prst="rect">
            <a:avLst/>
          </a:prstGeom>
          <a:effectLst/>
        </p:spPr>
      </p:pic>
      <p:sp>
        <p:nvSpPr>
          <p:cNvPr id="2" name="Marcador de número de diapositiva 1">
            <a:extLst>
              <a:ext uri="{FF2B5EF4-FFF2-40B4-BE49-F238E27FC236}">
                <a16:creationId xmlns:a16="http://schemas.microsoft.com/office/drawing/2014/main" id="{E2E4067E-7B5C-4210-9FB9-BE109F546CF6}"/>
              </a:ext>
            </a:extLst>
          </p:cNvPr>
          <p:cNvSpPr>
            <a:spLocks noGrp="1"/>
          </p:cNvSpPr>
          <p:nvPr>
            <p:ph type="sldNum" sz="quarter" idx="12"/>
          </p:nvPr>
        </p:nvSpPr>
        <p:spPr/>
        <p:txBody>
          <a:bodyPr vert="horz" lIns="91440" tIns="45720" rIns="91440" bIns="45720" rtlCol="0" anchor="b">
            <a:normAutofit/>
          </a:bodyPr>
          <a:lstStyle/>
          <a:p>
            <a:pPr defTabSz="914400">
              <a:spcAft>
                <a:spcPts val="600"/>
              </a:spcAft>
              <a:defRPr/>
            </a:pPr>
            <a:fld id="{339DE33B-29C3-A64D-9297-00A5A1600F58}" type="slidenum">
              <a:rPr lang="en-US" smtClean="0"/>
              <a:pPr defTabSz="914400">
                <a:spcAft>
                  <a:spcPts val="600"/>
                </a:spcAft>
                <a:defRPr/>
              </a:pPr>
              <a:t>21</a:t>
            </a:fld>
            <a:endParaRPr lang="en-US"/>
          </a:p>
        </p:txBody>
      </p:sp>
    </p:spTree>
    <p:extLst>
      <p:ext uri="{BB962C8B-B14F-4D97-AF65-F5344CB8AC3E}">
        <p14:creationId xmlns:p14="http://schemas.microsoft.com/office/powerpoint/2010/main" val="26653899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E2E4067E-7B5C-4210-9FB9-BE109F546CF6}"/>
              </a:ext>
            </a:extLst>
          </p:cNvPr>
          <p:cNvSpPr>
            <a:spLocks noGrp="1"/>
          </p:cNvSpPr>
          <p:nvPr>
            <p:ph type="sldNum" sz="quarter" idx="12"/>
          </p:nvPr>
        </p:nvSpPr>
        <p:spPr>
          <a:xfrm>
            <a:off x="8619427" y="5537200"/>
            <a:ext cx="2743200" cy="365125"/>
          </a:xfrm>
        </p:spPr>
        <p:txBody>
          <a:bodyPr/>
          <a:lstStyle/>
          <a:p>
            <a:fld id="{339DE33B-29C3-A64D-9297-00A5A1600F58}" type="slidenum">
              <a:rPr lang="es-ES" smtClean="0"/>
              <a:t>22</a:t>
            </a:fld>
            <a:endParaRPr lang="es-ES"/>
          </a:p>
        </p:txBody>
      </p:sp>
      <p:sp>
        <p:nvSpPr>
          <p:cNvPr id="3" name="Rectángulo 2">
            <a:extLst>
              <a:ext uri="{FF2B5EF4-FFF2-40B4-BE49-F238E27FC236}">
                <a16:creationId xmlns:a16="http://schemas.microsoft.com/office/drawing/2014/main" id="{019A877E-6905-4E42-82A5-C1F1E40657CD}"/>
              </a:ext>
            </a:extLst>
          </p:cNvPr>
          <p:cNvSpPr/>
          <p:nvPr/>
        </p:nvSpPr>
        <p:spPr>
          <a:xfrm>
            <a:off x="-12234" y="1148135"/>
            <a:ext cx="12216468" cy="4913292"/>
          </a:xfrm>
          <a:prstGeom prst="rect">
            <a:avLst/>
          </a:prstGeom>
          <a:solidFill>
            <a:srgbClr val="337D6F"/>
          </a:soli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s-CL" sz="1800" dirty="0">
              <a:solidFill>
                <a:schemeClr val="bg1">
                  <a:lumMod val="95000"/>
                </a:schemeClr>
              </a:solidFill>
              <a:latin typeface="Trebuchet MS" panose="020B0603020202020204" pitchFamily="34" charset="0"/>
            </a:endParaRPr>
          </a:p>
        </p:txBody>
      </p:sp>
      <p:sp>
        <p:nvSpPr>
          <p:cNvPr id="6" name="CuadroTexto 5">
            <a:extLst>
              <a:ext uri="{FF2B5EF4-FFF2-40B4-BE49-F238E27FC236}">
                <a16:creationId xmlns:a16="http://schemas.microsoft.com/office/drawing/2014/main" id="{81962121-31C2-48BC-9F83-6198C77FB87F}"/>
              </a:ext>
            </a:extLst>
          </p:cNvPr>
          <p:cNvSpPr txBox="1"/>
          <p:nvPr/>
        </p:nvSpPr>
        <p:spPr>
          <a:xfrm>
            <a:off x="1102104" y="287760"/>
            <a:ext cx="9773174" cy="615553"/>
          </a:xfrm>
          <a:prstGeom prst="rect">
            <a:avLst/>
          </a:prstGeom>
          <a:noFill/>
        </p:spPr>
        <p:txBody>
          <a:bodyPr wrap="square" rtlCol="0">
            <a:spAutoFit/>
          </a:bodyPr>
          <a:lstStyle/>
          <a:p>
            <a:pPr algn="ctr"/>
            <a:r>
              <a:rPr lang="es-ES" sz="3400" b="1" dirty="0">
                <a:solidFill>
                  <a:srgbClr val="337D6F"/>
                </a:solidFill>
                <a:latin typeface="Trebuchet MS" panose="020B0603020202020204" pitchFamily="34" charset="0"/>
              </a:rPr>
              <a:t>OBJETIVOS Y DURACIÓN</a:t>
            </a:r>
          </a:p>
        </p:txBody>
      </p:sp>
      <p:sp>
        <p:nvSpPr>
          <p:cNvPr id="29" name="CuadroTexto 28">
            <a:extLst>
              <a:ext uri="{FF2B5EF4-FFF2-40B4-BE49-F238E27FC236}">
                <a16:creationId xmlns:a16="http://schemas.microsoft.com/office/drawing/2014/main" id="{6F5B9A31-1F2B-406A-BD10-7936F3C7D481}"/>
              </a:ext>
            </a:extLst>
          </p:cNvPr>
          <p:cNvSpPr txBox="1"/>
          <p:nvPr/>
        </p:nvSpPr>
        <p:spPr>
          <a:xfrm>
            <a:off x="7650171" y="2003391"/>
            <a:ext cx="4411200" cy="1631216"/>
          </a:xfrm>
          <a:prstGeom prst="rect">
            <a:avLst/>
          </a:prstGeom>
          <a:noFill/>
        </p:spPr>
        <p:txBody>
          <a:bodyPr wrap="square" rtlCol="0">
            <a:spAutoFit/>
          </a:bodyPr>
          <a:lstStyle/>
          <a:p>
            <a:r>
              <a:rPr lang="es-ES" sz="2000" dirty="0">
                <a:solidFill>
                  <a:schemeClr val="bg1">
                    <a:lumMod val="95000"/>
                  </a:schemeClr>
                </a:solidFill>
                <a:latin typeface="Trebuchet MS" panose="020B0603020202020204" pitchFamily="34" charset="0"/>
              </a:rPr>
              <a:t>Incentivar el empleo formal de los trabajadores, </a:t>
            </a:r>
            <a:r>
              <a:rPr lang="es-ES" sz="2000" b="1" dirty="0">
                <a:solidFill>
                  <a:schemeClr val="bg1">
                    <a:lumMod val="95000"/>
                  </a:schemeClr>
                </a:solidFill>
                <a:latin typeface="Trebuchet MS" panose="020B0603020202020204" pitchFamily="34" charset="0"/>
              </a:rPr>
              <a:t>entregándoles directamente</a:t>
            </a:r>
            <a:r>
              <a:rPr lang="es-ES" sz="2000" dirty="0">
                <a:solidFill>
                  <a:schemeClr val="bg1">
                    <a:lumMod val="95000"/>
                  </a:schemeClr>
                </a:solidFill>
                <a:latin typeface="Trebuchet MS" panose="020B0603020202020204" pitchFamily="34" charset="0"/>
              </a:rPr>
              <a:t> un beneficio mensual por la nueva relación laboral que se inicia (nuevo contrato de trabajo).</a:t>
            </a:r>
            <a:endParaRPr lang="es-CL" sz="2000" dirty="0">
              <a:solidFill>
                <a:schemeClr val="bg1">
                  <a:lumMod val="95000"/>
                </a:schemeClr>
              </a:solidFill>
              <a:latin typeface="Trebuchet MS" panose="020B0603020202020204" pitchFamily="34" charset="0"/>
            </a:endParaRPr>
          </a:p>
        </p:txBody>
      </p:sp>
      <p:sp>
        <p:nvSpPr>
          <p:cNvPr id="37" name="CuadroTexto 36">
            <a:extLst>
              <a:ext uri="{FF2B5EF4-FFF2-40B4-BE49-F238E27FC236}">
                <a16:creationId xmlns:a16="http://schemas.microsoft.com/office/drawing/2014/main" id="{ABB3EC66-BD79-4F85-98E4-066F5EC48D4C}"/>
              </a:ext>
            </a:extLst>
          </p:cNvPr>
          <p:cNvSpPr txBox="1"/>
          <p:nvPr/>
        </p:nvSpPr>
        <p:spPr>
          <a:xfrm>
            <a:off x="6096000" y="1359238"/>
            <a:ext cx="6096000" cy="405176"/>
          </a:xfrm>
          <a:prstGeom prst="rect">
            <a:avLst/>
          </a:prstGeom>
          <a:solidFill>
            <a:schemeClr val="bg1"/>
          </a:solidFill>
          <a:ln>
            <a:solidFill>
              <a:schemeClr val="bg1">
                <a:lumMod val="95000"/>
              </a:schemeClr>
            </a:solidFill>
          </a:ln>
        </p:spPr>
        <p:txBody>
          <a:bodyPr wrap="square" rtlCol="0">
            <a:spAutoFit/>
          </a:bodyPr>
          <a:lstStyle/>
          <a:p>
            <a:pPr algn="ctr">
              <a:lnSpc>
                <a:spcPct val="110000"/>
              </a:lnSpc>
            </a:pPr>
            <a:r>
              <a:rPr lang="es-ES" sz="2000" b="1" dirty="0">
                <a:solidFill>
                  <a:schemeClr val="tx1">
                    <a:lumMod val="50000"/>
                    <a:lumOff val="50000"/>
                  </a:schemeClr>
                </a:solidFill>
                <a:latin typeface="Trebuchet MS" panose="020B0603020202020204" pitchFamily="34" charset="0"/>
              </a:rPr>
              <a:t>OBJETIVO</a:t>
            </a:r>
          </a:p>
        </p:txBody>
      </p:sp>
      <p:sp>
        <p:nvSpPr>
          <p:cNvPr id="40" name="CuadroTexto 39">
            <a:extLst>
              <a:ext uri="{FF2B5EF4-FFF2-40B4-BE49-F238E27FC236}">
                <a16:creationId xmlns:a16="http://schemas.microsoft.com/office/drawing/2014/main" id="{E52D2E4E-8462-4B0C-9A75-E513B51E2EC1}"/>
              </a:ext>
            </a:extLst>
          </p:cNvPr>
          <p:cNvSpPr txBox="1"/>
          <p:nvPr/>
        </p:nvSpPr>
        <p:spPr>
          <a:xfrm>
            <a:off x="7650171" y="4663074"/>
            <a:ext cx="4246558" cy="1015663"/>
          </a:xfrm>
          <a:prstGeom prst="rect">
            <a:avLst/>
          </a:prstGeom>
          <a:noFill/>
        </p:spPr>
        <p:txBody>
          <a:bodyPr wrap="square" rtlCol="0">
            <a:spAutoFit/>
          </a:bodyPr>
          <a:lstStyle/>
          <a:p>
            <a:r>
              <a:rPr lang="es-ES" sz="2000" dirty="0">
                <a:solidFill>
                  <a:schemeClr val="bg1">
                    <a:lumMod val="95000"/>
                  </a:schemeClr>
                </a:solidFill>
                <a:latin typeface="Trebuchet MS" panose="020B0603020202020204" pitchFamily="34" charset="0"/>
              </a:rPr>
              <a:t>Hasta 3 meses para trabajadores/as que postulen en enero de 2022</a:t>
            </a:r>
          </a:p>
        </p:txBody>
      </p:sp>
      <p:sp>
        <p:nvSpPr>
          <p:cNvPr id="41" name="CuadroTexto 40">
            <a:extLst>
              <a:ext uri="{FF2B5EF4-FFF2-40B4-BE49-F238E27FC236}">
                <a16:creationId xmlns:a16="http://schemas.microsoft.com/office/drawing/2014/main" id="{B2BB9408-3B7F-4621-AAD1-46BD338EC579}"/>
              </a:ext>
            </a:extLst>
          </p:cNvPr>
          <p:cNvSpPr txBox="1"/>
          <p:nvPr/>
        </p:nvSpPr>
        <p:spPr>
          <a:xfrm>
            <a:off x="6096000" y="3926980"/>
            <a:ext cx="6120467" cy="405176"/>
          </a:xfrm>
          <a:prstGeom prst="rect">
            <a:avLst/>
          </a:prstGeom>
          <a:solidFill>
            <a:schemeClr val="bg1"/>
          </a:solidFill>
          <a:ln>
            <a:solidFill>
              <a:schemeClr val="bg1">
                <a:lumMod val="95000"/>
              </a:schemeClr>
            </a:solidFill>
          </a:ln>
        </p:spPr>
        <p:txBody>
          <a:bodyPr wrap="square" rtlCol="0">
            <a:spAutoFit/>
          </a:bodyPr>
          <a:lstStyle/>
          <a:p>
            <a:pPr algn="ctr">
              <a:lnSpc>
                <a:spcPct val="110000"/>
              </a:lnSpc>
            </a:pPr>
            <a:r>
              <a:rPr lang="es-ES" sz="2000" b="1" dirty="0">
                <a:solidFill>
                  <a:schemeClr val="tx1">
                    <a:lumMod val="50000"/>
                    <a:lumOff val="50000"/>
                  </a:schemeClr>
                </a:solidFill>
                <a:latin typeface="Trebuchet MS" panose="020B0603020202020204" pitchFamily="34" charset="0"/>
              </a:rPr>
              <a:t>DURACIÓN </a:t>
            </a:r>
          </a:p>
        </p:txBody>
      </p:sp>
      <p:pic>
        <p:nvPicPr>
          <p:cNvPr id="19" name="Gráfico 18" descr="Reloj con relleno sólido">
            <a:extLst>
              <a:ext uri="{FF2B5EF4-FFF2-40B4-BE49-F238E27FC236}">
                <a16:creationId xmlns:a16="http://schemas.microsoft.com/office/drawing/2014/main" id="{B5427E70-5034-402C-BBFC-3C5B95BABC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95999" y="4445008"/>
            <a:ext cx="1441273" cy="1441273"/>
          </a:xfrm>
          <a:prstGeom prst="rect">
            <a:avLst/>
          </a:prstGeom>
        </p:spPr>
      </p:pic>
      <p:pic>
        <p:nvPicPr>
          <p:cNvPr id="20" name="Gráfico 19" descr="Apretón de manos contorno">
            <a:extLst>
              <a:ext uri="{FF2B5EF4-FFF2-40B4-BE49-F238E27FC236}">
                <a16:creationId xmlns:a16="http://schemas.microsoft.com/office/drawing/2014/main" id="{3CD14569-BBCB-4BE1-A856-445999504D2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053473" y="2009236"/>
            <a:ext cx="1526324" cy="1526324"/>
          </a:xfrm>
          <a:prstGeom prst="rect">
            <a:avLst/>
          </a:prstGeom>
        </p:spPr>
      </p:pic>
      <p:pic>
        <p:nvPicPr>
          <p:cNvPr id="32" name="Imagen 31">
            <a:extLst>
              <a:ext uri="{FF2B5EF4-FFF2-40B4-BE49-F238E27FC236}">
                <a16:creationId xmlns:a16="http://schemas.microsoft.com/office/drawing/2014/main" id="{F1B55786-D6BD-4ACA-AE37-5DC082C3B486}"/>
              </a:ext>
            </a:extLst>
          </p:cNvPr>
          <p:cNvPicPr>
            <a:picLocks noChangeAspect="1"/>
          </p:cNvPicPr>
          <p:nvPr/>
        </p:nvPicPr>
        <p:blipFill rotWithShape="1">
          <a:blip r:embed="rId7"/>
          <a:srcRect l="36204" r="6457"/>
          <a:stretch/>
        </p:blipFill>
        <p:spPr>
          <a:xfrm>
            <a:off x="0" y="1148134"/>
            <a:ext cx="5663832" cy="4913291"/>
          </a:xfrm>
          <a:prstGeom prst="rect">
            <a:avLst/>
          </a:prstGeom>
        </p:spPr>
      </p:pic>
    </p:spTree>
    <p:extLst>
      <p:ext uri="{BB962C8B-B14F-4D97-AF65-F5344CB8AC3E}">
        <p14:creationId xmlns:p14="http://schemas.microsoft.com/office/powerpoint/2010/main" val="4170126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5541CD5-D7AC-4686-8783-CF5D1D4FC2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
            <a:ext cx="12191695" cy="68580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6">
            <a:extLst>
              <a:ext uri="{FF2B5EF4-FFF2-40B4-BE49-F238E27FC236}">
                <a16:creationId xmlns:a16="http://schemas.microsoft.com/office/drawing/2014/main" id="{0420923D-0C6E-4656-9A01-EE9FB6345E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3787058"/>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2">
              <a:alpha val="20000"/>
            </a:schemeClr>
          </a:solidFill>
          <a:ln>
            <a:noFill/>
          </a:ln>
        </p:spPr>
        <p:txBody>
          <a:bodyPr rtlCol="0" anchor="ctr"/>
          <a:lstStyle/>
          <a:p>
            <a:pPr algn="ctr"/>
            <a:endParaRPr lang="en-US">
              <a:solidFill>
                <a:schemeClr val="tx1"/>
              </a:solidFill>
            </a:endParaRPr>
          </a:p>
        </p:txBody>
      </p:sp>
      <p:sp>
        <p:nvSpPr>
          <p:cNvPr id="16" name="Freeform 5">
            <a:extLst>
              <a:ext uri="{FF2B5EF4-FFF2-40B4-BE49-F238E27FC236}">
                <a16:creationId xmlns:a16="http://schemas.microsoft.com/office/drawing/2014/main" id="{904D0A95-DEAA-4B8D-A340-BEC3A5DBC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305" y="4065581"/>
            <a:ext cx="12191695" cy="2802467"/>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ln>
            <a:noFill/>
          </a:ln>
        </p:spPr>
        <p:style>
          <a:lnRef idx="0">
            <a:scrgbClr r="0" g="0" b="0"/>
          </a:lnRef>
          <a:fillRef idx="1003">
            <a:schemeClr val="dk2"/>
          </a:fillRef>
          <a:effectRef idx="0">
            <a:scrgbClr r="0" g="0" b="0"/>
          </a:effectRef>
          <a:fontRef idx="major"/>
        </p:style>
      </p:sp>
      <p:sp>
        <p:nvSpPr>
          <p:cNvPr id="2" name="Título 1">
            <a:extLst>
              <a:ext uri="{FF2B5EF4-FFF2-40B4-BE49-F238E27FC236}">
                <a16:creationId xmlns:a16="http://schemas.microsoft.com/office/drawing/2014/main" id="{E435F0DA-601A-4AE9-B639-8B6C5FF6B52A}"/>
              </a:ext>
            </a:extLst>
          </p:cNvPr>
          <p:cNvSpPr>
            <a:spLocks noGrp="1"/>
          </p:cNvSpPr>
          <p:nvPr>
            <p:ph type="title"/>
          </p:nvPr>
        </p:nvSpPr>
        <p:spPr>
          <a:xfrm>
            <a:off x="611853" y="4885339"/>
            <a:ext cx="10968294" cy="1237087"/>
          </a:xfrm>
        </p:spPr>
        <p:txBody>
          <a:bodyPr>
            <a:normAutofit/>
          </a:bodyPr>
          <a:lstStyle/>
          <a:p>
            <a:pPr algn="ctr">
              <a:lnSpc>
                <a:spcPct val="90000"/>
              </a:lnSpc>
            </a:pPr>
            <a:r>
              <a:rPr lang="es-CL" sz="3900" b="1" dirty="0">
                <a:solidFill>
                  <a:srgbClr val="EBEBEB"/>
                </a:solidFill>
              </a:rPr>
              <a:t>Ventanas de Postulación y Número de Pagos</a:t>
            </a:r>
          </a:p>
        </p:txBody>
      </p:sp>
      <p:graphicFrame>
        <p:nvGraphicFramePr>
          <p:cNvPr id="7" name="Marcador de contenido 6">
            <a:extLst>
              <a:ext uri="{FF2B5EF4-FFF2-40B4-BE49-F238E27FC236}">
                <a16:creationId xmlns:a16="http://schemas.microsoft.com/office/drawing/2014/main" id="{0874A8A2-45D6-4E8C-8BCD-43F39E26D82C}"/>
              </a:ext>
            </a:extLst>
          </p:cNvPr>
          <p:cNvGraphicFramePr>
            <a:graphicFrameLocks noGrp="1"/>
          </p:cNvGraphicFramePr>
          <p:nvPr>
            <p:ph idx="1"/>
            <p:extLst>
              <p:ext uri="{D42A27DB-BD31-4B8C-83A1-F6EECF244321}">
                <p14:modId xmlns:p14="http://schemas.microsoft.com/office/powerpoint/2010/main" val="1093174533"/>
              </p:ext>
            </p:extLst>
          </p:nvPr>
        </p:nvGraphicFramePr>
        <p:xfrm>
          <a:off x="670430" y="593387"/>
          <a:ext cx="10852728" cy="3383302"/>
        </p:xfrm>
        <a:graphic>
          <a:graphicData uri="http://schemas.openxmlformats.org/drawingml/2006/table">
            <a:tbl>
              <a:tblPr firstRow="1" firstCol="1" bandRow="1">
                <a:noFill/>
              </a:tblPr>
              <a:tblGrid>
                <a:gridCol w="3283091">
                  <a:extLst>
                    <a:ext uri="{9D8B030D-6E8A-4147-A177-3AD203B41FA5}">
                      <a16:colId xmlns:a16="http://schemas.microsoft.com/office/drawing/2014/main" val="1463657218"/>
                    </a:ext>
                  </a:extLst>
                </a:gridCol>
                <a:gridCol w="1921479">
                  <a:extLst>
                    <a:ext uri="{9D8B030D-6E8A-4147-A177-3AD203B41FA5}">
                      <a16:colId xmlns:a16="http://schemas.microsoft.com/office/drawing/2014/main" val="581937568"/>
                    </a:ext>
                  </a:extLst>
                </a:gridCol>
                <a:gridCol w="3223160">
                  <a:extLst>
                    <a:ext uri="{9D8B030D-6E8A-4147-A177-3AD203B41FA5}">
                      <a16:colId xmlns:a16="http://schemas.microsoft.com/office/drawing/2014/main" val="3405063257"/>
                    </a:ext>
                  </a:extLst>
                </a:gridCol>
                <a:gridCol w="2424998">
                  <a:extLst>
                    <a:ext uri="{9D8B030D-6E8A-4147-A177-3AD203B41FA5}">
                      <a16:colId xmlns:a16="http://schemas.microsoft.com/office/drawing/2014/main" val="4140786645"/>
                    </a:ext>
                  </a:extLst>
                </a:gridCol>
              </a:tblGrid>
              <a:tr h="691546">
                <a:tc>
                  <a:txBody>
                    <a:bodyPr/>
                    <a:lstStyle/>
                    <a:p>
                      <a:pPr algn="r">
                        <a:lnSpc>
                          <a:spcPct val="107000"/>
                        </a:lnSpc>
                        <a:spcAft>
                          <a:spcPts val="0"/>
                        </a:spcAft>
                      </a:pPr>
                      <a:r>
                        <a:rPr lang="es-CL" sz="1500" b="1">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rPr>
                        <a:t>Nuevo Contrato de Trabajo</a:t>
                      </a:r>
                      <a:endParaRPr lang="es-CL" sz="1500" b="1">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616" marR="272423" marT="90808" marB="90808" anchor="b">
                    <a:lnL w="12700" cmpd="sng">
                      <a:noFill/>
                      <a:prstDash val="solid"/>
                    </a:lnL>
                    <a:lnR w="12700" cmpd="sng">
                      <a:noFill/>
                      <a:prstDash val="solid"/>
                    </a:lnR>
                    <a:lnT w="12700" cmpd="sng">
                      <a:noFill/>
                      <a:prstDash val="solid"/>
                    </a:lnT>
                    <a:lnB w="9525" cap="flat" cmpd="sng" algn="ctr">
                      <a:solidFill>
                        <a:srgbClr val="D8DCDC"/>
                      </a:solidFill>
                      <a:prstDash val="solid"/>
                    </a:lnB>
                    <a:noFill/>
                  </a:tcPr>
                </a:tc>
                <a:tc>
                  <a:txBody>
                    <a:bodyPr/>
                    <a:lstStyle/>
                    <a:p>
                      <a:pPr algn="ctr">
                        <a:lnSpc>
                          <a:spcPct val="107000"/>
                        </a:lnSpc>
                        <a:spcAft>
                          <a:spcPts val="0"/>
                        </a:spcAft>
                      </a:pPr>
                      <a:r>
                        <a:rPr lang="es-CL" sz="1500" b="1">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rPr>
                        <a:t>Postulación</a:t>
                      </a:r>
                      <a:endParaRPr lang="es-CL" sz="1500" b="1">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616" marR="16344" marT="90808" marB="90808" anchor="b">
                    <a:lnL w="12700" cmpd="sng">
                      <a:noFill/>
                      <a:prstDash val="solid"/>
                    </a:lnL>
                    <a:lnR w="12700" cmpd="sng">
                      <a:noFill/>
                      <a:prstDash val="solid"/>
                    </a:lnR>
                    <a:lnT w="12700" cmpd="sng">
                      <a:noFill/>
                      <a:prstDash val="solid"/>
                    </a:lnT>
                    <a:lnB w="9525" cap="flat" cmpd="sng" algn="ctr">
                      <a:solidFill>
                        <a:srgbClr val="D8DCDC"/>
                      </a:solidFill>
                      <a:prstDash val="solid"/>
                    </a:lnB>
                    <a:noFill/>
                  </a:tcPr>
                </a:tc>
                <a:tc>
                  <a:txBody>
                    <a:bodyPr/>
                    <a:lstStyle/>
                    <a:p>
                      <a:pPr algn="ctr">
                        <a:lnSpc>
                          <a:spcPct val="107000"/>
                        </a:lnSpc>
                        <a:spcAft>
                          <a:spcPts val="0"/>
                        </a:spcAft>
                      </a:pPr>
                      <a:r>
                        <a:rPr lang="es-CL" sz="1500" b="1">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rPr>
                        <a:t>Fecha de Pago</a:t>
                      </a:r>
                      <a:endParaRPr lang="es-CL" sz="1500" b="1">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616" marR="16344" marT="90808" marB="90808" anchor="b">
                    <a:lnL w="12700" cmpd="sng">
                      <a:noFill/>
                      <a:prstDash val="solid"/>
                    </a:lnL>
                    <a:lnR w="12700" cmpd="sng">
                      <a:noFill/>
                      <a:prstDash val="solid"/>
                    </a:lnR>
                    <a:lnT w="12700" cmpd="sng">
                      <a:noFill/>
                      <a:prstDash val="solid"/>
                    </a:lnT>
                    <a:lnB w="9525" cap="flat" cmpd="sng" algn="ctr">
                      <a:solidFill>
                        <a:srgbClr val="D8DCDC"/>
                      </a:solidFill>
                      <a:prstDash val="solid"/>
                    </a:lnB>
                    <a:noFill/>
                  </a:tcPr>
                </a:tc>
                <a:tc>
                  <a:txBody>
                    <a:bodyPr/>
                    <a:lstStyle/>
                    <a:p>
                      <a:pPr algn="ctr">
                        <a:lnSpc>
                          <a:spcPct val="107000"/>
                        </a:lnSpc>
                        <a:spcAft>
                          <a:spcPts val="0"/>
                        </a:spcAft>
                      </a:pPr>
                      <a:r>
                        <a:rPr lang="es-CL" sz="1500" b="1">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rPr>
                        <a:t>Máximo de pagos a recibir</a:t>
                      </a:r>
                      <a:endParaRPr lang="es-CL" sz="1500" b="1">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616" marR="16344" marT="90808" marB="90808" anchor="b">
                    <a:lnL w="12700" cmpd="sng">
                      <a:noFill/>
                      <a:prstDash val="solid"/>
                    </a:lnL>
                    <a:lnR w="12700" cmpd="sng">
                      <a:noFill/>
                      <a:prstDash val="solid"/>
                    </a:lnR>
                    <a:lnT w="12700" cmpd="sng">
                      <a:noFill/>
                      <a:prstDash val="solid"/>
                    </a:lnT>
                    <a:lnB w="9525" cap="flat" cmpd="sng" algn="ctr">
                      <a:solidFill>
                        <a:srgbClr val="D8DCDC"/>
                      </a:solidFill>
                      <a:prstDash val="solid"/>
                    </a:lnB>
                    <a:noFill/>
                  </a:tcPr>
                </a:tc>
                <a:extLst>
                  <a:ext uri="{0D108BD9-81ED-4DB2-BD59-A6C34878D82A}">
                    <a16:rowId xmlns:a16="http://schemas.microsoft.com/office/drawing/2014/main" val="3593430367"/>
                  </a:ext>
                </a:extLst>
              </a:tr>
              <a:tr h="448626">
                <a:tc>
                  <a:txBody>
                    <a:bodyPr/>
                    <a:lstStyle/>
                    <a:p>
                      <a:pPr algn="r">
                        <a:lnSpc>
                          <a:spcPct val="107000"/>
                        </a:lnSpc>
                        <a:spcAft>
                          <a:spcPts val="0"/>
                        </a:spcAft>
                      </a:pPr>
                      <a:r>
                        <a:rPr lang="es-CL" sz="1500" b="1">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rPr>
                        <a:t>1 septiembre al 31 octubre</a:t>
                      </a:r>
                      <a:endParaRPr lang="es-CL" sz="1500" b="1">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616" marR="272423" marT="90808" marB="90808">
                    <a:lnL w="12700" cmpd="sng">
                      <a:noFill/>
                      <a:prstDash val="solid"/>
                    </a:lnL>
                    <a:lnR w="9525" cap="flat" cmpd="sng" algn="ctr">
                      <a:solidFill>
                        <a:srgbClr val="D8DCDC"/>
                      </a:solidFill>
                      <a:prstDash val="solid"/>
                    </a:lnR>
                    <a:lnT w="9525" cap="flat" cmpd="sng" algn="ctr">
                      <a:solidFill>
                        <a:srgbClr val="D8DCDC"/>
                      </a:solidFill>
                      <a:prstDash val="solid"/>
                    </a:lnT>
                    <a:lnB w="12700" cmpd="sng">
                      <a:noFill/>
                      <a:prstDash val="solid"/>
                    </a:lnB>
                    <a:noFill/>
                  </a:tcPr>
                </a:tc>
                <a:tc>
                  <a:txBody>
                    <a:bodyPr/>
                    <a:lstStyle/>
                    <a:p>
                      <a:pPr>
                        <a:lnSpc>
                          <a:spcPct val="107000"/>
                        </a:lnSpc>
                        <a:spcAft>
                          <a:spcPts val="0"/>
                        </a:spcAft>
                      </a:pPr>
                      <a:r>
                        <a:rPr lang="es-CL" sz="150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rPr>
                        <a:t>Durante octubre</a:t>
                      </a:r>
                      <a:endParaRPr lang="es-CL" sz="15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616" marR="16344" marT="90808" marB="90808">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a:lnSpc>
                          <a:spcPct val="107000"/>
                        </a:lnSpc>
                        <a:spcAft>
                          <a:spcPts val="0"/>
                        </a:spcAft>
                      </a:pPr>
                      <a:r>
                        <a:rPr lang="es-CL" sz="150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rPr>
                        <a:t>A partir del 1 de diciembre 2021</a:t>
                      </a:r>
                      <a:endParaRPr lang="es-CL" sz="15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616" marR="16344" marT="90808" marB="90808">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algn="ctr">
                        <a:lnSpc>
                          <a:spcPct val="107000"/>
                        </a:lnSpc>
                        <a:spcAft>
                          <a:spcPts val="0"/>
                        </a:spcAft>
                      </a:pPr>
                      <a:r>
                        <a:rPr lang="es-CL" sz="150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s-CL" sz="15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616" marR="16344" marT="90808" marB="90808">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extLst>
                  <a:ext uri="{0D108BD9-81ED-4DB2-BD59-A6C34878D82A}">
                    <a16:rowId xmlns:a16="http://schemas.microsoft.com/office/drawing/2014/main" val="1271171937"/>
                  </a:ext>
                </a:extLst>
              </a:tr>
              <a:tr h="448626">
                <a:tc>
                  <a:txBody>
                    <a:bodyPr/>
                    <a:lstStyle/>
                    <a:p>
                      <a:pPr algn="r">
                        <a:lnSpc>
                          <a:spcPct val="107000"/>
                        </a:lnSpc>
                        <a:spcAft>
                          <a:spcPts val="0"/>
                        </a:spcAft>
                      </a:pPr>
                      <a:r>
                        <a:rPr lang="es-CL" sz="1500" b="1">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rPr>
                        <a:t>1 octubre al 30 noviembre</a:t>
                      </a:r>
                      <a:endParaRPr lang="es-CL" sz="1500" b="1">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616" marR="272423" marT="90808" marB="90808">
                    <a:lnL w="12700" cmpd="sng">
                      <a:noFill/>
                      <a:prstDash val="solid"/>
                    </a:lnL>
                    <a:lnR w="9525" cap="flat" cmpd="sng" algn="ctr">
                      <a:solidFill>
                        <a:srgbClr val="D8DCDC"/>
                      </a:solidFill>
                      <a:prstDash val="solid"/>
                    </a:lnR>
                    <a:lnT w="12700" cmpd="sng">
                      <a:noFill/>
                      <a:prstDash val="solid"/>
                    </a:lnT>
                    <a:lnB w="12700" cmpd="sng">
                      <a:noFill/>
                      <a:prstDash val="solid"/>
                    </a:lnB>
                    <a:noFill/>
                  </a:tcPr>
                </a:tc>
                <a:tc>
                  <a:txBody>
                    <a:bodyPr/>
                    <a:lstStyle/>
                    <a:p>
                      <a:pPr>
                        <a:lnSpc>
                          <a:spcPct val="107000"/>
                        </a:lnSpc>
                        <a:spcAft>
                          <a:spcPts val="0"/>
                        </a:spcAft>
                      </a:pPr>
                      <a:r>
                        <a:rPr lang="es-CL" sz="150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rPr>
                        <a:t>Durante noviembre</a:t>
                      </a:r>
                      <a:endParaRPr lang="es-CL" sz="15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616" marR="16344" marT="90808" marB="90808">
                    <a:lnL w="9525" cap="flat" cmpd="sng" algn="ctr">
                      <a:solidFill>
                        <a:srgbClr val="D8DC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pPr>
                        <a:lnSpc>
                          <a:spcPct val="107000"/>
                        </a:lnSpc>
                        <a:spcAft>
                          <a:spcPts val="0"/>
                        </a:spcAft>
                      </a:pPr>
                      <a:r>
                        <a:rPr lang="es-CL" sz="150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rPr>
                        <a:t>A partir del 1 de enero 2022</a:t>
                      </a:r>
                      <a:endParaRPr lang="es-CL" sz="15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616" marR="16344" marT="90808" marB="90808">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pPr algn="ctr">
                        <a:lnSpc>
                          <a:spcPct val="107000"/>
                        </a:lnSpc>
                        <a:spcAft>
                          <a:spcPts val="0"/>
                        </a:spcAft>
                      </a:pPr>
                      <a:r>
                        <a:rPr lang="es-CL" sz="150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s-CL" sz="15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616" marR="16344" marT="90808" marB="90808">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extLst>
                  <a:ext uri="{0D108BD9-81ED-4DB2-BD59-A6C34878D82A}">
                    <a16:rowId xmlns:a16="http://schemas.microsoft.com/office/drawing/2014/main" val="1577366390"/>
                  </a:ext>
                </a:extLst>
              </a:tr>
              <a:tr h="448626">
                <a:tc>
                  <a:txBody>
                    <a:bodyPr/>
                    <a:lstStyle/>
                    <a:p>
                      <a:pPr algn="r">
                        <a:lnSpc>
                          <a:spcPct val="107000"/>
                        </a:lnSpc>
                        <a:spcAft>
                          <a:spcPts val="0"/>
                        </a:spcAft>
                      </a:pPr>
                      <a:r>
                        <a:rPr lang="es-CL" sz="1500" b="1">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rPr>
                        <a:t>1 noviembre al 31 diciembre</a:t>
                      </a:r>
                      <a:endParaRPr lang="es-CL" sz="1500" b="1">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616" marR="272423" marT="90808" marB="90808">
                    <a:lnL w="12700" cmpd="sng">
                      <a:noFill/>
                      <a:prstDash val="solid"/>
                    </a:lnL>
                    <a:lnR w="9525" cap="flat" cmpd="sng" algn="ctr">
                      <a:solidFill>
                        <a:srgbClr val="D8DCDC"/>
                      </a:solidFill>
                      <a:prstDash val="solid"/>
                    </a:lnR>
                    <a:lnT w="12700" cmpd="sng">
                      <a:noFill/>
                      <a:prstDash val="solid"/>
                    </a:lnT>
                    <a:lnB w="12700" cmpd="sng">
                      <a:noFill/>
                      <a:prstDash val="solid"/>
                    </a:lnB>
                    <a:noFill/>
                  </a:tcPr>
                </a:tc>
                <a:tc>
                  <a:txBody>
                    <a:bodyPr/>
                    <a:lstStyle/>
                    <a:p>
                      <a:pPr>
                        <a:lnSpc>
                          <a:spcPct val="107000"/>
                        </a:lnSpc>
                        <a:spcAft>
                          <a:spcPts val="0"/>
                        </a:spcAft>
                      </a:pPr>
                      <a:r>
                        <a:rPr lang="es-CL" sz="150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rPr>
                        <a:t>Durante diciembre</a:t>
                      </a:r>
                      <a:endParaRPr lang="es-CL" sz="15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616" marR="16344" marT="90808" marB="90808">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a:lnSpc>
                          <a:spcPct val="107000"/>
                        </a:lnSpc>
                        <a:spcAft>
                          <a:spcPts val="0"/>
                        </a:spcAft>
                      </a:pPr>
                      <a:r>
                        <a:rPr lang="es-CL" sz="150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rPr>
                        <a:t>A partir del 1 de febrero 2022</a:t>
                      </a:r>
                      <a:endParaRPr lang="es-CL" sz="15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616" marR="16344" marT="90808" marB="90808">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algn="ctr">
                        <a:lnSpc>
                          <a:spcPct val="107000"/>
                        </a:lnSpc>
                        <a:spcAft>
                          <a:spcPts val="0"/>
                        </a:spcAft>
                      </a:pPr>
                      <a:r>
                        <a:rPr lang="es-CL" sz="1500"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s-CL" sz="15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81616" marR="16344" marT="90808" marB="90808">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extLst>
                  <a:ext uri="{0D108BD9-81ED-4DB2-BD59-A6C34878D82A}">
                    <a16:rowId xmlns:a16="http://schemas.microsoft.com/office/drawing/2014/main" val="2437549358"/>
                  </a:ext>
                </a:extLst>
              </a:tr>
              <a:tr h="448626">
                <a:tc>
                  <a:txBody>
                    <a:bodyPr/>
                    <a:lstStyle/>
                    <a:p>
                      <a:pPr algn="r">
                        <a:lnSpc>
                          <a:spcPct val="107000"/>
                        </a:lnSpc>
                        <a:spcAft>
                          <a:spcPts val="0"/>
                        </a:spcAft>
                      </a:pPr>
                      <a:r>
                        <a:rPr lang="es-CL" sz="1500" b="1" dirty="0">
                          <a:solidFill>
                            <a:schemeClr val="tx1">
                              <a:lumMod val="75000"/>
                              <a:lumOff val="25000"/>
                            </a:schemeClr>
                          </a:solidFill>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1 diciembre al 31 enero</a:t>
                      </a:r>
                      <a:endParaRPr lang="es-CL" sz="1500" b="1" dirty="0">
                        <a:solidFill>
                          <a:schemeClr val="tx1">
                            <a:lumMod val="75000"/>
                            <a:lumOff val="25000"/>
                          </a:schemeClr>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181616" marR="272423" marT="90808" marB="90808">
                    <a:lnL w="12700" cmpd="sng">
                      <a:noFill/>
                      <a:prstDash val="solid"/>
                    </a:lnL>
                    <a:lnR w="9525" cap="flat" cmpd="sng" algn="ctr">
                      <a:solidFill>
                        <a:srgbClr val="D8DCDC"/>
                      </a:solidFill>
                      <a:prstDash val="solid"/>
                    </a:lnR>
                    <a:lnT w="12700" cmpd="sng">
                      <a:noFill/>
                      <a:prstDash val="solid"/>
                    </a:lnT>
                    <a:lnB w="12700" cmpd="sng">
                      <a:noFill/>
                      <a:prstDash val="solid"/>
                    </a:lnB>
                    <a:noFill/>
                  </a:tcPr>
                </a:tc>
                <a:tc>
                  <a:txBody>
                    <a:bodyPr/>
                    <a:lstStyle/>
                    <a:p>
                      <a:pPr>
                        <a:lnSpc>
                          <a:spcPct val="107000"/>
                        </a:lnSpc>
                        <a:spcAft>
                          <a:spcPts val="0"/>
                        </a:spcAft>
                      </a:pPr>
                      <a:r>
                        <a:rPr lang="es-CL" sz="1500">
                          <a:solidFill>
                            <a:schemeClr val="tx1">
                              <a:lumMod val="75000"/>
                              <a:lumOff val="25000"/>
                            </a:schemeClr>
                          </a:solidFill>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Durante enero</a:t>
                      </a:r>
                      <a:endParaRPr lang="es-CL" sz="1500">
                        <a:solidFill>
                          <a:schemeClr val="tx1">
                            <a:lumMod val="75000"/>
                            <a:lumOff val="25000"/>
                          </a:schemeClr>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181616" marR="16344" marT="90808" marB="90808">
                    <a:lnL w="9525" cap="flat" cmpd="sng" algn="ctr">
                      <a:solidFill>
                        <a:srgbClr val="D8DC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pPr>
                        <a:lnSpc>
                          <a:spcPct val="107000"/>
                        </a:lnSpc>
                        <a:spcAft>
                          <a:spcPts val="0"/>
                        </a:spcAft>
                      </a:pPr>
                      <a:r>
                        <a:rPr lang="es-CL" sz="1500">
                          <a:solidFill>
                            <a:schemeClr val="tx1">
                              <a:lumMod val="75000"/>
                              <a:lumOff val="25000"/>
                            </a:schemeClr>
                          </a:solidFill>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A partir del 1 de marzo 2022</a:t>
                      </a:r>
                      <a:endParaRPr lang="es-CL" sz="1500">
                        <a:solidFill>
                          <a:schemeClr val="tx1">
                            <a:lumMod val="75000"/>
                            <a:lumOff val="25000"/>
                          </a:schemeClr>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181616" marR="16344" marT="90808" marB="90808">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pPr algn="ctr">
                        <a:lnSpc>
                          <a:spcPct val="107000"/>
                        </a:lnSpc>
                        <a:spcAft>
                          <a:spcPts val="0"/>
                        </a:spcAft>
                      </a:pPr>
                      <a:r>
                        <a:rPr lang="es-CL" sz="1500">
                          <a:solidFill>
                            <a:schemeClr val="tx1">
                              <a:lumMod val="75000"/>
                              <a:lumOff val="25000"/>
                            </a:schemeClr>
                          </a:solidFill>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3</a:t>
                      </a:r>
                      <a:endParaRPr lang="es-CL" sz="1500">
                        <a:solidFill>
                          <a:schemeClr val="tx1">
                            <a:lumMod val="75000"/>
                            <a:lumOff val="25000"/>
                          </a:schemeClr>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181616" marR="16344" marT="90808" marB="90808">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extLst>
                  <a:ext uri="{0D108BD9-81ED-4DB2-BD59-A6C34878D82A}">
                    <a16:rowId xmlns:a16="http://schemas.microsoft.com/office/drawing/2014/main" val="3243163122"/>
                  </a:ext>
                </a:extLst>
              </a:tr>
              <a:tr h="448626">
                <a:tc>
                  <a:txBody>
                    <a:bodyPr/>
                    <a:lstStyle/>
                    <a:p>
                      <a:pPr algn="r">
                        <a:lnSpc>
                          <a:spcPct val="107000"/>
                        </a:lnSpc>
                        <a:spcAft>
                          <a:spcPts val="0"/>
                        </a:spcAft>
                      </a:pPr>
                      <a:r>
                        <a:rPr lang="es-CL" sz="1500" b="1" dirty="0">
                          <a:solidFill>
                            <a:schemeClr val="tx1">
                              <a:lumMod val="75000"/>
                              <a:lumOff val="25000"/>
                            </a:schemeClr>
                          </a:solidFill>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1 enero al 28 febrero</a:t>
                      </a:r>
                      <a:endParaRPr lang="es-CL" sz="1500" b="1" dirty="0">
                        <a:solidFill>
                          <a:schemeClr val="tx1">
                            <a:lumMod val="75000"/>
                            <a:lumOff val="25000"/>
                          </a:schemeClr>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181616" marR="272423" marT="90808" marB="90808">
                    <a:lnL w="12700" cmpd="sng">
                      <a:noFill/>
                      <a:prstDash val="solid"/>
                    </a:lnL>
                    <a:lnR w="9525" cap="flat" cmpd="sng" algn="ctr">
                      <a:solidFill>
                        <a:srgbClr val="D8DCDC"/>
                      </a:solidFill>
                      <a:prstDash val="solid"/>
                    </a:lnR>
                    <a:lnT w="12700" cmpd="sng">
                      <a:noFill/>
                      <a:prstDash val="solid"/>
                    </a:lnT>
                    <a:lnB w="12700" cmpd="sng">
                      <a:noFill/>
                      <a:prstDash val="solid"/>
                    </a:lnB>
                    <a:noFill/>
                  </a:tcPr>
                </a:tc>
                <a:tc>
                  <a:txBody>
                    <a:bodyPr/>
                    <a:lstStyle/>
                    <a:p>
                      <a:pPr>
                        <a:lnSpc>
                          <a:spcPct val="107000"/>
                        </a:lnSpc>
                        <a:spcAft>
                          <a:spcPts val="0"/>
                        </a:spcAft>
                      </a:pPr>
                      <a:r>
                        <a:rPr lang="es-CL" sz="1500" dirty="0">
                          <a:solidFill>
                            <a:schemeClr val="tx1">
                              <a:lumMod val="75000"/>
                              <a:lumOff val="25000"/>
                            </a:schemeClr>
                          </a:solidFill>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Durante febrero</a:t>
                      </a:r>
                      <a:endParaRPr lang="es-CL" sz="1500" dirty="0">
                        <a:solidFill>
                          <a:schemeClr val="tx1">
                            <a:lumMod val="75000"/>
                            <a:lumOff val="25000"/>
                          </a:schemeClr>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181616" marR="16344" marT="90808" marB="90808">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a:lnSpc>
                          <a:spcPct val="107000"/>
                        </a:lnSpc>
                        <a:spcAft>
                          <a:spcPts val="0"/>
                        </a:spcAft>
                      </a:pPr>
                      <a:r>
                        <a:rPr lang="es-CL" sz="1500" dirty="0">
                          <a:solidFill>
                            <a:schemeClr val="tx1">
                              <a:lumMod val="75000"/>
                              <a:lumOff val="25000"/>
                            </a:schemeClr>
                          </a:solidFill>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A partir del 1 de abril 2022</a:t>
                      </a:r>
                      <a:endParaRPr lang="es-CL" sz="1500" dirty="0">
                        <a:solidFill>
                          <a:schemeClr val="tx1">
                            <a:lumMod val="75000"/>
                            <a:lumOff val="25000"/>
                          </a:schemeClr>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181616" marR="16344" marT="90808" marB="90808">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algn="ctr">
                        <a:lnSpc>
                          <a:spcPct val="107000"/>
                        </a:lnSpc>
                        <a:spcAft>
                          <a:spcPts val="0"/>
                        </a:spcAft>
                      </a:pPr>
                      <a:r>
                        <a:rPr lang="es-CL" sz="1500" dirty="0">
                          <a:solidFill>
                            <a:schemeClr val="tx1">
                              <a:lumMod val="75000"/>
                              <a:lumOff val="25000"/>
                            </a:schemeClr>
                          </a:solidFill>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2</a:t>
                      </a:r>
                      <a:endParaRPr lang="es-CL" sz="1500" dirty="0">
                        <a:solidFill>
                          <a:schemeClr val="tx1">
                            <a:lumMod val="75000"/>
                            <a:lumOff val="25000"/>
                          </a:schemeClr>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181616" marR="16344" marT="90808" marB="90808">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extLst>
                  <a:ext uri="{0D108BD9-81ED-4DB2-BD59-A6C34878D82A}">
                    <a16:rowId xmlns:a16="http://schemas.microsoft.com/office/drawing/2014/main" val="3993711104"/>
                  </a:ext>
                </a:extLst>
              </a:tr>
              <a:tr h="448626">
                <a:tc>
                  <a:txBody>
                    <a:bodyPr/>
                    <a:lstStyle/>
                    <a:p>
                      <a:pPr algn="r">
                        <a:lnSpc>
                          <a:spcPct val="107000"/>
                        </a:lnSpc>
                        <a:spcAft>
                          <a:spcPts val="0"/>
                        </a:spcAft>
                      </a:pPr>
                      <a:r>
                        <a:rPr lang="es-CL" sz="1500" b="1">
                          <a:solidFill>
                            <a:schemeClr val="tx1">
                              <a:lumMod val="75000"/>
                              <a:lumOff val="25000"/>
                            </a:schemeClr>
                          </a:solidFill>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1 febrero al 31 marzo</a:t>
                      </a:r>
                      <a:endParaRPr lang="es-CL" sz="1500" b="1">
                        <a:solidFill>
                          <a:schemeClr val="tx1">
                            <a:lumMod val="75000"/>
                            <a:lumOff val="25000"/>
                          </a:schemeClr>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181616" marR="272423" marT="90808" marB="90808">
                    <a:lnL w="12700" cmpd="sng">
                      <a:noFill/>
                      <a:prstDash val="solid"/>
                    </a:lnL>
                    <a:lnR w="9525" cap="flat" cmpd="sng" algn="ctr">
                      <a:solidFill>
                        <a:srgbClr val="D8DCDC"/>
                      </a:solidFill>
                      <a:prstDash val="solid"/>
                    </a:lnR>
                    <a:lnT w="12700" cmpd="sng">
                      <a:noFill/>
                      <a:prstDash val="solid"/>
                    </a:lnT>
                    <a:lnB w="12700" cmpd="sng">
                      <a:noFill/>
                      <a:prstDash val="solid"/>
                    </a:lnB>
                    <a:noFill/>
                  </a:tcPr>
                </a:tc>
                <a:tc>
                  <a:txBody>
                    <a:bodyPr/>
                    <a:lstStyle/>
                    <a:p>
                      <a:pPr>
                        <a:lnSpc>
                          <a:spcPct val="107000"/>
                        </a:lnSpc>
                        <a:spcAft>
                          <a:spcPts val="0"/>
                        </a:spcAft>
                      </a:pPr>
                      <a:r>
                        <a:rPr lang="es-CL" sz="1500">
                          <a:solidFill>
                            <a:schemeClr val="tx1">
                              <a:lumMod val="75000"/>
                              <a:lumOff val="25000"/>
                            </a:schemeClr>
                          </a:solidFill>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Durante marzo</a:t>
                      </a:r>
                      <a:endParaRPr lang="es-CL" sz="1500">
                        <a:solidFill>
                          <a:schemeClr val="tx1">
                            <a:lumMod val="75000"/>
                            <a:lumOff val="25000"/>
                          </a:schemeClr>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181616" marR="16344" marT="90808" marB="90808">
                    <a:lnL w="9525" cap="flat" cmpd="sng" algn="ctr">
                      <a:solidFill>
                        <a:srgbClr val="D8DC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EDC"/>
                      </a:solidFill>
                      <a:prstDash val="solid"/>
                    </a:lnB>
                    <a:noFill/>
                  </a:tcPr>
                </a:tc>
                <a:tc>
                  <a:txBody>
                    <a:bodyPr/>
                    <a:lstStyle/>
                    <a:p>
                      <a:pPr>
                        <a:lnSpc>
                          <a:spcPct val="107000"/>
                        </a:lnSpc>
                        <a:spcAft>
                          <a:spcPts val="0"/>
                        </a:spcAft>
                      </a:pPr>
                      <a:r>
                        <a:rPr lang="es-CL" sz="1500" dirty="0">
                          <a:solidFill>
                            <a:schemeClr val="tx1">
                              <a:lumMod val="75000"/>
                              <a:lumOff val="25000"/>
                            </a:schemeClr>
                          </a:solidFill>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A partir del 1 de mayo 2022</a:t>
                      </a:r>
                      <a:endParaRPr lang="es-CL" sz="1500" dirty="0">
                        <a:solidFill>
                          <a:schemeClr val="tx1">
                            <a:lumMod val="75000"/>
                            <a:lumOff val="25000"/>
                          </a:schemeClr>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181616" marR="16344" marT="90808" marB="90808">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EDC"/>
                      </a:solidFill>
                      <a:prstDash val="solid"/>
                    </a:lnB>
                    <a:noFill/>
                  </a:tcPr>
                </a:tc>
                <a:tc>
                  <a:txBody>
                    <a:bodyPr/>
                    <a:lstStyle/>
                    <a:p>
                      <a:pPr algn="ctr">
                        <a:lnSpc>
                          <a:spcPct val="107000"/>
                        </a:lnSpc>
                        <a:spcAft>
                          <a:spcPts val="0"/>
                        </a:spcAft>
                      </a:pPr>
                      <a:r>
                        <a:rPr lang="es-CL" sz="1500" dirty="0">
                          <a:solidFill>
                            <a:schemeClr val="tx1">
                              <a:lumMod val="75000"/>
                              <a:lumOff val="25000"/>
                            </a:schemeClr>
                          </a:solidFill>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1</a:t>
                      </a:r>
                      <a:endParaRPr lang="es-CL" sz="1500" dirty="0">
                        <a:solidFill>
                          <a:schemeClr val="tx1">
                            <a:lumMod val="75000"/>
                            <a:lumOff val="25000"/>
                          </a:schemeClr>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181616" marR="16344" marT="90808" marB="90808">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EDC"/>
                      </a:solidFill>
                      <a:prstDash val="solid"/>
                    </a:lnB>
                    <a:noFill/>
                  </a:tcPr>
                </a:tc>
                <a:extLst>
                  <a:ext uri="{0D108BD9-81ED-4DB2-BD59-A6C34878D82A}">
                    <a16:rowId xmlns:a16="http://schemas.microsoft.com/office/drawing/2014/main" val="3935455363"/>
                  </a:ext>
                </a:extLst>
              </a:tr>
            </a:tbl>
          </a:graphicData>
        </a:graphic>
      </p:graphicFrame>
    </p:spTree>
    <p:extLst>
      <p:ext uri="{BB962C8B-B14F-4D97-AF65-F5344CB8AC3E}">
        <p14:creationId xmlns:p14="http://schemas.microsoft.com/office/powerpoint/2010/main" val="32916268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B442229-EF53-4863-B851-86E867CCE67C}"/>
              </a:ext>
            </a:extLst>
          </p:cNvPr>
          <p:cNvPicPr>
            <a:picLocks noChangeAspect="1"/>
          </p:cNvPicPr>
          <p:nvPr/>
        </p:nvPicPr>
        <p:blipFill rotWithShape="1">
          <a:blip r:embed="rId2"/>
          <a:srcRect/>
          <a:stretch/>
        </p:blipFill>
        <p:spPr>
          <a:xfrm>
            <a:off x="20" y="10"/>
            <a:ext cx="12191980" cy="6857990"/>
          </a:xfrm>
          <a:prstGeom prst="rect">
            <a:avLst/>
          </a:prstGeom>
        </p:spPr>
      </p:pic>
    </p:spTree>
    <p:extLst>
      <p:ext uri="{BB962C8B-B14F-4D97-AF65-F5344CB8AC3E}">
        <p14:creationId xmlns:p14="http://schemas.microsoft.com/office/powerpoint/2010/main" val="28058557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aptura de pantalla de un celular de un mensaje con una foto de una persona&#10;&#10;Descripción generada automáticamente">
            <a:extLst>
              <a:ext uri="{FF2B5EF4-FFF2-40B4-BE49-F238E27FC236}">
                <a16:creationId xmlns:a16="http://schemas.microsoft.com/office/drawing/2014/main" id="{78C6C2A7-8386-477F-84A0-A7663E3F7D6A}"/>
              </a:ext>
            </a:extLst>
          </p:cNvPr>
          <p:cNvPicPr>
            <a:picLocks noChangeAspect="1"/>
          </p:cNvPicPr>
          <p:nvPr/>
        </p:nvPicPr>
        <p:blipFill>
          <a:blip r:embed="rId2"/>
          <a:stretch>
            <a:fillRect/>
          </a:stretch>
        </p:blipFill>
        <p:spPr>
          <a:xfrm>
            <a:off x="1143943" y="643467"/>
            <a:ext cx="9904114" cy="5571066"/>
          </a:xfrm>
          <a:prstGeom prst="rect">
            <a:avLst/>
          </a:prstGeom>
        </p:spPr>
      </p:pic>
    </p:spTree>
    <p:extLst>
      <p:ext uri="{BB962C8B-B14F-4D97-AF65-F5344CB8AC3E}">
        <p14:creationId xmlns:p14="http://schemas.microsoft.com/office/powerpoint/2010/main" val="13307353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E2E4067E-7B5C-4210-9FB9-BE109F546CF6}"/>
              </a:ext>
            </a:extLst>
          </p:cNvPr>
          <p:cNvSpPr>
            <a:spLocks noGrp="1"/>
          </p:cNvSpPr>
          <p:nvPr>
            <p:ph type="sldNum" sz="quarter" idx="12"/>
          </p:nvPr>
        </p:nvSpPr>
        <p:spPr>
          <a:xfrm>
            <a:off x="8619427" y="5537200"/>
            <a:ext cx="2743200" cy="365125"/>
          </a:xfrm>
        </p:spPr>
        <p:txBody>
          <a:bodyPr/>
          <a:lstStyle/>
          <a:p>
            <a:fld id="{339DE33B-29C3-A64D-9297-00A5A1600F58}" type="slidenum">
              <a:rPr lang="es-ES" smtClean="0"/>
              <a:t>26</a:t>
            </a:fld>
            <a:endParaRPr lang="es-ES"/>
          </a:p>
        </p:txBody>
      </p:sp>
      <p:sp>
        <p:nvSpPr>
          <p:cNvPr id="3" name="Rectángulo 2">
            <a:extLst>
              <a:ext uri="{FF2B5EF4-FFF2-40B4-BE49-F238E27FC236}">
                <a16:creationId xmlns:a16="http://schemas.microsoft.com/office/drawing/2014/main" id="{019A877E-6905-4E42-82A5-C1F1E40657CD}"/>
              </a:ext>
            </a:extLst>
          </p:cNvPr>
          <p:cNvSpPr/>
          <p:nvPr/>
        </p:nvSpPr>
        <p:spPr>
          <a:xfrm>
            <a:off x="-12234" y="1148135"/>
            <a:ext cx="12216468" cy="4913292"/>
          </a:xfrm>
          <a:prstGeom prst="rect">
            <a:avLst/>
          </a:prstGeom>
          <a:solidFill>
            <a:srgbClr val="337D6F"/>
          </a:soli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s-CL" sz="1800" dirty="0">
              <a:solidFill>
                <a:schemeClr val="bg1">
                  <a:lumMod val="95000"/>
                </a:schemeClr>
              </a:solidFill>
              <a:latin typeface="Trebuchet MS" panose="020B0603020202020204" pitchFamily="34" charset="0"/>
            </a:endParaRPr>
          </a:p>
        </p:txBody>
      </p:sp>
      <p:sp>
        <p:nvSpPr>
          <p:cNvPr id="6" name="CuadroTexto 5">
            <a:extLst>
              <a:ext uri="{FF2B5EF4-FFF2-40B4-BE49-F238E27FC236}">
                <a16:creationId xmlns:a16="http://schemas.microsoft.com/office/drawing/2014/main" id="{81962121-31C2-48BC-9F83-6198C77FB87F}"/>
              </a:ext>
            </a:extLst>
          </p:cNvPr>
          <p:cNvSpPr txBox="1"/>
          <p:nvPr/>
        </p:nvSpPr>
        <p:spPr>
          <a:xfrm>
            <a:off x="1102104" y="287760"/>
            <a:ext cx="9773174" cy="615553"/>
          </a:xfrm>
          <a:prstGeom prst="rect">
            <a:avLst/>
          </a:prstGeom>
          <a:noFill/>
        </p:spPr>
        <p:txBody>
          <a:bodyPr wrap="square" rtlCol="0">
            <a:spAutoFit/>
          </a:bodyPr>
          <a:lstStyle/>
          <a:p>
            <a:pPr algn="ctr"/>
            <a:r>
              <a:rPr lang="es-ES" sz="3400" b="1" dirty="0">
                <a:solidFill>
                  <a:srgbClr val="337D6F"/>
                </a:solidFill>
                <a:latin typeface="Trebuchet MS" panose="020B0603020202020204" pitchFamily="34" charset="0"/>
              </a:rPr>
              <a:t>REQUISITOS DE MANTENCIÓN</a:t>
            </a:r>
          </a:p>
        </p:txBody>
      </p:sp>
      <p:sp>
        <p:nvSpPr>
          <p:cNvPr id="29" name="CuadroTexto 28">
            <a:extLst>
              <a:ext uri="{FF2B5EF4-FFF2-40B4-BE49-F238E27FC236}">
                <a16:creationId xmlns:a16="http://schemas.microsoft.com/office/drawing/2014/main" id="{6F5B9A31-1F2B-406A-BD10-7936F3C7D481}"/>
              </a:ext>
            </a:extLst>
          </p:cNvPr>
          <p:cNvSpPr txBox="1"/>
          <p:nvPr/>
        </p:nvSpPr>
        <p:spPr>
          <a:xfrm>
            <a:off x="7489881" y="1663915"/>
            <a:ext cx="4716101" cy="707886"/>
          </a:xfrm>
          <a:prstGeom prst="rect">
            <a:avLst/>
          </a:prstGeom>
          <a:noFill/>
        </p:spPr>
        <p:txBody>
          <a:bodyPr wrap="square" rtlCol="0">
            <a:spAutoFit/>
          </a:bodyPr>
          <a:lstStyle/>
          <a:p>
            <a:r>
              <a:rPr lang="es-ES" sz="2000" dirty="0">
                <a:solidFill>
                  <a:schemeClr val="bg1">
                    <a:lumMod val="95000"/>
                  </a:schemeClr>
                </a:solidFill>
                <a:latin typeface="Trebuchet MS" panose="020B0603020202020204" pitchFamily="34" charset="0"/>
              </a:rPr>
              <a:t>Mantener la condición de trabajador dependiente.</a:t>
            </a:r>
            <a:endParaRPr lang="es-CL" sz="2000" dirty="0">
              <a:solidFill>
                <a:schemeClr val="bg1">
                  <a:lumMod val="95000"/>
                </a:schemeClr>
              </a:solidFill>
              <a:latin typeface="Trebuchet MS" panose="020B0603020202020204" pitchFamily="34" charset="0"/>
            </a:endParaRPr>
          </a:p>
        </p:txBody>
      </p:sp>
      <p:pic>
        <p:nvPicPr>
          <p:cNvPr id="5122" name="Picture 2" descr="Certifica tu trabajo">
            <a:extLst>
              <a:ext uri="{FF2B5EF4-FFF2-40B4-BE49-F238E27FC236}">
                <a16:creationId xmlns:a16="http://schemas.microsoft.com/office/drawing/2014/main" id="{C96492B0-ED3D-4C93-BBF9-80EE78AC766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917" t="6693" b="1319"/>
          <a:stretch/>
        </p:blipFill>
        <p:spPr bwMode="auto">
          <a:xfrm>
            <a:off x="-7690" y="1561826"/>
            <a:ext cx="5984147" cy="3985237"/>
          </a:xfrm>
          <a:prstGeom prst="rect">
            <a:avLst/>
          </a:prstGeom>
          <a:noFill/>
          <a:extLst>
            <a:ext uri="{909E8E84-426E-40DD-AFC4-6F175D3DCCD1}">
              <a14:hiddenFill xmlns:a14="http://schemas.microsoft.com/office/drawing/2010/main">
                <a:solidFill>
                  <a:srgbClr val="FFFFFF"/>
                </a:solidFill>
              </a14:hiddenFill>
            </a:ext>
          </a:extLst>
        </p:spPr>
      </p:pic>
      <p:sp>
        <p:nvSpPr>
          <p:cNvPr id="14" name="CuadroTexto 13">
            <a:extLst>
              <a:ext uri="{FF2B5EF4-FFF2-40B4-BE49-F238E27FC236}">
                <a16:creationId xmlns:a16="http://schemas.microsoft.com/office/drawing/2014/main" id="{B33B0D49-BB11-4BD8-8110-88ABB310F8F2}"/>
              </a:ext>
            </a:extLst>
          </p:cNvPr>
          <p:cNvSpPr txBox="1"/>
          <p:nvPr/>
        </p:nvSpPr>
        <p:spPr>
          <a:xfrm>
            <a:off x="7489881" y="3014414"/>
            <a:ext cx="4281011" cy="1015663"/>
          </a:xfrm>
          <a:prstGeom prst="rect">
            <a:avLst/>
          </a:prstGeom>
          <a:noFill/>
        </p:spPr>
        <p:txBody>
          <a:bodyPr wrap="square" rtlCol="0">
            <a:spAutoFit/>
          </a:bodyPr>
          <a:lstStyle/>
          <a:p>
            <a:r>
              <a:rPr lang="es-ES" sz="2000" dirty="0">
                <a:solidFill>
                  <a:schemeClr val="bg1">
                    <a:lumMod val="95000"/>
                  </a:schemeClr>
                </a:solidFill>
                <a:latin typeface="Trebuchet MS" panose="020B0603020202020204" pitchFamily="34" charset="0"/>
              </a:rPr>
              <a:t>Mantener, al menos, declaradas las cotizaciones previsionales y/o salud (empleador).</a:t>
            </a:r>
            <a:endParaRPr lang="es-CL" sz="2000" dirty="0">
              <a:solidFill>
                <a:schemeClr val="bg1">
                  <a:lumMod val="95000"/>
                </a:schemeClr>
              </a:solidFill>
              <a:latin typeface="Trebuchet MS" panose="020B0603020202020204" pitchFamily="34" charset="0"/>
            </a:endParaRPr>
          </a:p>
        </p:txBody>
      </p:sp>
      <p:sp>
        <p:nvSpPr>
          <p:cNvPr id="15" name="CuadroTexto 14">
            <a:extLst>
              <a:ext uri="{FF2B5EF4-FFF2-40B4-BE49-F238E27FC236}">
                <a16:creationId xmlns:a16="http://schemas.microsoft.com/office/drawing/2014/main" id="{7A30F9BF-6FA4-42E7-9AF9-41C675BE33FA}"/>
              </a:ext>
            </a:extLst>
          </p:cNvPr>
          <p:cNvSpPr txBox="1"/>
          <p:nvPr/>
        </p:nvSpPr>
        <p:spPr>
          <a:xfrm>
            <a:off x="7489881" y="4510335"/>
            <a:ext cx="4281011" cy="707886"/>
          </a:xfrm>
          <a:prstGeom prst="rect">
            <a:avLst/>
          </a:prstGeom>
          <a:noFill/>
        </p:spPr>
        <p:txBody>
          <a:bodyPr wrap="square" rtlCol="0">
            <a:spAutoFit/>
          </a:bodyPr>
          <a:lstStyle/>
          <a:p>
            <a:r>
              <a:rPr lang="es-ES" sz="2000" dirty="0">
                <a:solidFill>
                  <a:schemeClr val="bg1">
                    <a:lumMod val="95000"/>
                  </a:schemeClr>
                </a:solidFill>
                <a:latin typeface="Trebuchet MS" panose="020B0603020202020204" pitchFamily="34" charset="0"/>
              </a:rPr>
              <a:t>Que la Remuneración Bruta Mensual no exceda de $1.011.000.</a:t>
            </a:r>
            <a:endParaRPr lang="es-CL" sz="2000" dirty="0">
              <a:solidFill>
                <a:schemeClr val="bg1">
                  <a:lumMod val="95000"/>
                </a:schemeClr>
              </a:solidFill>
              <a:latin typeface="Trebuchet MS" panose="020B0603020202020204" pitchFamily="34" charset="0"/>
            </a:endParaRPr>
          </a:p>
        </p:txBody>
      </p:sp>
      <p:pic>
        <p:nvPicPr>
          <p:cNvPr id="16" name="Gráfico 15" descr="Portapapeles comprobado contorno">
            <a:extLst>
              <a:ext uri="{FF2B5EF4-FFF2-40B4-BE49-F238E27FC236}">
                <a16:creationId xmlns:a16="http://schemas.microsoft.com/office/drawing/2014/main" id="{4C534525-B920-49B9-9D95-BCF09E39F57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28736" y="1465230"/>
            <a:ext cx="1261145" cy="1261145"/>
          </a:xfrm>
          <a:prstGeom prst="rect">
            <a:avLst/>
          </a:prstGeom>
        </p:spPr>
      </p:pic>
      <p:pic>
        <p:nvPicPr>
          <p:cNvPr id="8" name="Gráfico 7" descr="Marca de insignia contorno">
            <a:extLst>
              <a:ext uri="{FF2B5EF4-FFF2-40B4-BE49-F238E27FC236}">
                <a16:creationId xmlns:a16="http://schemas.microsoft.com/office/drawing/2014/main" id="{E99A502B-3E81-432D-80F4-4A2D123F4F0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341462" y="3014414"/>
            <a:ext cx="1086025" cy="1086025"/>
          </a:xfrm>
          <a:prstGeom prst="rect">
            <a:avLst/>
          </a:prstGeom>
        </p:spPr>
      </p:pic>
      <p:pic>
        <p:nvPicPr>
          <p:cNvPr id="12" name="Gráfico 11" descr="Monedas contorno">
            <a:extLst>
              <a:ext uri="{FF2B5EF4-FFF2-40B4-BE49-F238E27FC236}">
                <a16:creationId xmlns:a16="http://schemas.microsoft.com/office/drawing/2014/main" id="{B98ABCE5-E2ED-42BE-A47A-C474D5ABF63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340062" y="4470749"/>
            <a:ext cx="1066451" cy="1066451"/>
          </a:xfrm>
          <a:prstGeom prst="rect">
            <a:avLst/>
          </a:prstGeom>
        </p:spPr>
      </p:pic>
    </p:spTree>
    <p:extLst>
      <p:ext uri="{BB962C8B-B14F-4D97-AF65-F5344CB8AC3E}">
        <p14:creationId xmlns:p14="http://schemas.microsoft.com/office/powerpoint/2010/main" val="40782434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E2E4067E-7B5C-4210-9FB9-BE109F546CF6}"/>
              </a:ext>
            </a:extLst>
          </p:cNvPr>
          <p:cNvSpPr>
            <a:spLocks noGrp="1"/>
          </p:cNvSpPr>
          <p:nvPr>
            <p:ph type="sldNum" sz="quarter" idx="12"/>
          </p:nvPr>
        </p:nvSpPr>
        <p:spPr>
          <a:xfrm>
            <a:off x="8619427" y="5537200"/>
            <a:ext cx="2743200" cy="365125"/>
          </a:xfrm>
        </p:spPr>
        <p:txBody>
          <a:bodyPr/>
          <a:lstStyle/>
          <a:p>
            <a:fld id="{339DE33B-29C3-A64D-9297-00A5A1600F58}" type="slidenum">
              <a:rPr lang="es-ES" smtClean="0"/>
              <a:t>27</a:t>
            </a:fld>
            <a:endParaRPr lang="es-ES"/>
          </a:p>
        </p:txBody>
      </p:sp>
      <p:sp>
        <p:nvSpPr>
          <p:cNvPr id="3" name="Rectángulo 2">
            <a:extLst>
              <a:ext uri="{FF2B5EF4-FFF2-40B4-BE49-F238E27FC236}">
                <a16:creationId xmlns:a16="http://schemas.microsoft.com/office/drawing/2014/main" id="{019A877E-6905-4E42-82A5-C1F1E40657CD}"/>
              </a:ext>
            </a:extLst>
          </p:cNvPr>
          <p:cNvSpPr/>
          <p:nvPr/>
        </p:nvSpPr>
        <p:spPr>
          <a:xfrm>
            <a:off x="-12234" y="1148135"/>
            <a:ext cx="12216468" cy="4913292"/>
          </a:xfrm>
          <a:prstGeom prst="rect">
            <a:avLst/>
          </a:prstGeom>
          <a:solidFill>
            <a:srgbClr val="337D6F"/>
          </a:soli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s-CL" sz="1800" dirty="0">
              <a:solidFill>
                <a:schemeClr val="bg1">
                  <a:lumMod val="95000"/>
                </a:schemeClr>
              </a:solidFill>
              <a:latin typeface="Trebuchet MS" panose="020B0603020202020204" pitchFamily="34" charset="0"/>
            </a:endParaRPr>
          </a:p>
        </p:txBody>
      </p:sp>
      <p:sp>
        <p:nvSpPr>
          <p:cNvPr id="6" name="CuadroTexto 5">
            <a:extLst>
              <a:ext uri="{FF2B5EF4-FFF2-40B4-BE49-F238E27FC236}">
                <a16:creationId xmlns:a16="http://schemas.microsoft.com/office/drawing/2014/main" id="{81962121-31C2-48BC-9F83-6198C77FB87F}"/>
              </a:ext>
            </a:extLst>
          </p:cNvPr>
          <p:cNvSpPr txBox="1"/>
          <p:nvPr/>
        </p:nvSpPr>
        <p:spPr>
          <a:xfrm>
            <a:off x="1102104" y="265989"/>
            <a:ext cx="9773174" cy="615553"/>
          </a:xfrm>
          <a:prstGeom prst="rect">
            <a:avLst/>
          </a:prstGeom>
          <a:noFill/>
        </p:spPr>
        <p:txBody>
          <a:bodyPr wrap="square" rtlCol="0">
            <a:spAutoFit/>
          </a:bodyPr>
          <a:lstStyle/>
          <a:p>
            <a:pPr algn="ctr"/>
            <a:r>
              <a:rPr lang="es-ES" sz="3400" b="1" dirty="0">
                <a:solidFill>
                  <a:schemeClr val="bg1">
                    <a:lumMod val="50000"/>
                  </a:schemeClr>
                </a:solidFill>
                <a:latin typeface="Trebuchet MS" panose="020B0603020202020204" pitchFamily="34" charset="0"/>
              </a:rPr>
              <a:t>¿CÓMO SE POSTULA Y SE PAGA?</a:t>
            </a:r>
          </a:p>
        </p:txBody>
      </p:sp>
      <p:sp>
        <p:nvSpPr>
          <p:cNvPr id="7" name="CuadroTexto 6">
            <a:extLst>
              <a:ext uri="{FF2B5EF4-FFF2-40B4-BE49-F238E27FC236}">
                <a16:creationId xmlns:a16="http://schemas.microsoft.com/office/drawing/2014/main" id="{2246449B-719C-478F-ADC2-34ED873702E9}"/>
              </a:ext>
            </a:extLst>
          </p:cNvPr>
          <p:cNvSpPr txBox="1"/>
          <p:nvPr/>
        </p:nvSpPr>
        <p:spPr>
          <a:xfrm>
            <a:off x="2306821" y="2440049"/>
            <a:ext cx="3361039" cy="923330"/>
          </a:xfrm>
          <a:prstGeom prst="rect">
            <a:avLst/>
          </a:prstGeom>
          <a:noFill/>
        </p:spPr>
        <p:txBody>
          <a:bodyPr wrap="square" rtlCol="0">
            <a:spAutoFit/>
          </a:bodyPr>
          <a:lstStyle/>
          <a:p>
            <a:pPr algn="ctr"/>
            <a:r>
              <a:rPr lang="es-ES" dirty="0">
                <a:solidFill>
                  <a:schemeClr val="bg1">
                    <a:lumMod val="95000"/>
                  </a:schemeClr>
                </a:solidFill>
                <a:latin typeface="Trebuchet MS" panose="020B0603020202020204" pitchFamily="34" charset="0"/>
              </a:rPr>
              <a:t>Postulación online </a:t>
            </a:r>
            <a:r>
              <a:rPr lang="es-ES" dirty="0">
                <a:solidFill>
                  <a:schemeClr val="bg1"/>
                </a:solidFill>
                <a:latin typeface="Trebuchet MS" panose="020B0603020202020204" pitchFamily="34" charset="0"/>
              </a:rPr>
              <a:t>en </a:t>
            </a:r>
            <a:r>
              <a:rPr lang="es-ES" dirty="0">
                <a:solidFill>
                  <a:schemeClr val="bg1"/>
                </a:solidFill>
                <a:latin typeface="Trebuchet MS" panose="020B0603020202020204" pitchFamily="34" charset="0"/>
                <a:hlinkClick r:id="rId3">
                  <a:extLst>
                    <a:ext uri="{A12FA001-AC4F-418D-AE19-62706E023703}">
                      <ahyp:hlinkClr xmlns:ahyp="http://schemas.microsoft.com/office/drawing/2018/hyperlinkcolor" val="tx"/>
                    </a:ext>
                  </a:extLst>
                </a:hlinkClick>
              </a:rPr>
              <a:t>www.subsidioalempleo.cl</a:t>
            </a:r>
            <a:r>
              <a:rPr lang="es-ES" dirty="0">
                <a:solidFill>
                  <a:schemeClr val="bg1"/>
                </a:solidFill>
                <a:latin typeface="Trebuchet MS" panose="020B0603020202020204" pitchFamily="34" charset="0"/>
              </a:rPr>
              <a:t> </a:t>
            </a:r>
            <a:r>
              <a:rPr lang="es-ES" dirty="0">
                <a:solidFill>
                  <a:schemeClr val="bg1">
                    <a:lumMod val="95000"/>
                  </a:schemeClr>
                </a:solidFill>
                <a:latin typeface="Trebuchet MS" panose="020B0603020202020204" pitchFamily="34" charset="0"/>
              </a:rPr>
              <a:t>con Clave Única</a:t>
            </a:r>
          </a:p>
        </p:txBody>
      </p:sp>
      <p:sp>
        <p:nvSpPr>
          <p:cNvPr id="12" name="CuadroTexto 11">
            <a:extLst>
              <a:ext uri="{FF2B5EF4-FFF2-40B4-BE49-F238E27FC236}">
                <a16:creationId xmlns:a16="http://schemas.microsoft.com/office/drawing/2014/main" id="{32D86A92-BB40-49BF-AADC-A13CA84F4AC8}"/>
              </a:ext>
            </a:extLst>
          </p:cNvPr>
          <p:cNvSpPr txBox="1"/>
          <p:nvPr/>
        </p:nvSpPr>
        <p:spPr>
          <a:xfrm>
            <a:off x="4115556" y="4680693"/>
            <a:ext cx="3361039" cy="923330"/>
          </a:xfrm>
          <a:prstGeom prst="rect">
            <a:avLst/>
          </a:prstGeom>
          <a:noFill/>
        </p:spPr>
        <p:txBody>
          <a:bodyPr wrap="square" rtlCol="0">
            <a:spAutoFit/>
          </a:bodyPr>
          <a:lstStyle/>
          <a:p>
            <a:pPr algn="ctr"/>
            <a:r>
              <a:rPr lang="es-ES" dirty="0">
                <a:solidFill>
                  <a:schemeClr val="bg1">
                    <a:lumMod val="95000"/>
                  </a:schemeClr>
                </a:solidFill>
                <a:latin typeface="Trebuchet MS" panose="020B0603020202020204" pitchFamily="34" charset="0"/>
              </a:rPr>
              <a:t>Debe ingresar el RUT del empleador y subir el nuevo contrato de trabajo</a:t>
            </a:r>
          </a:p>
        </p:txBody>
      </p:sp>
      <p:sp>
        <p:nvSpPr>
          <p:cNvPr id="13" name="CuadroTexto 12">
            <a:extLst>
              <a:ext uri="{FF2B5EF4-FFF2-40B4-BE49-F238E27FC236}">
                <a16:creationId xmlns:a16="http://schemas.microsoft.com/office/drawing/2014/main" id="{F067C25C-1FAC-4D17-B5D2-9D51C725C0B4}"/>
              </a:ext>
            </a:extLst>
          </p:cNvPr>
          <p:cNvSpPr txBox="1"/>
          <p:nvPr/>
        </p:nvSpPr>
        <p:spPr>
          <a:xfrm>
            <a:off x="530083" y="4668845"/>
            <a:ext cx="3361039" cy="1138773"/>
          </a:xfrm>
          <a:prstGeom prst="rect">
            <a:avLst/>
          </a:prstGeom>
          <a:noFill/>
        </p:spPr>
        <p:txBody>
          <a:bodyPr wrap="square" rtlCol="0">
            <a:spAutoFit/>
          </a:bodyPr>
          <a:lstStyle/>
          <a:p>
            <a:pPr algn="ctr"/>
            <a:r>
              <a:rPr lang="es-ES" dirty="0">
                <a:solidFill>
                  <a:schemeClr val="bg1">
                    <a:lumMod val="95000"/>
                  </a:schemeClr>
                </a:solidFill>
                <a:latin typeface="Trebuchet MS" panose="020B0603020202020204" pitchFamily="34" charset="0"/>
              </a:rPr>
              <a:t>El pago se realiza vía transferencia electrónica a la cuenta bancaria personal </a:t>
            </a:r>
            <a:r>
              <a:rPr lang="es-ES" sz="1400" dirty="0">
                <a:solidFill>
                  <a:schemeClr val="bg1">
                    <a:lumMod val="95000"/>
                  </a:schemeClr>
                </a:solidFill>
                <a:latin typeface="Trebuchet MS" panose="020B0603020202020204" pitchFamily="34" charset="0"/>
              </a:rPr>
              <a:t>(asociada al RUT del postulante)</a:t>
            </a:r>
          </a:p>
        </p:txBody>
      </p:sp>
      <p:pic>
        <p:nvPicPr>
          <p:cNvPr id="14" name="Gráfico 13" descr="Documento contorno">
            <a:extLst>
              <a:ext uri="{FF2B5EF4-FFF2-40B4-BE49-F238E27FC236}">
                <a16:creationId xmlns:a16="http://schemas.microsoft.com/office/drawing/2014/main" id="{70D48790-8A45-487D-AD3A-27F966C8594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45195" y="3544928"/>
            <a:ext cx="1086026" cy="1086026"/>
          </a:xfrm>
          <a:prstGeom prst="rect">
            <a:avLst/>
          </a:prstGeom>
        </p:spPr>
      </p:pic>
      <p:pic>
        <p:nvPicPr>
          <p:cNvPr id="16" name="Gráfico 15" descr="Mujer programadora contorno">
            <a:extLst>
              <a:ext uri="{FF2B5EF4-FFF2-40B4-BE49-F238E27FC236}">
                <a16:creationId xmlns:a16="http://schemas.microsoft.com/office/drawing/2014/main" id="{853443B0-D8F1-4188-887B-F7F8528B88A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477796" y="1304284"/>
            <a:ext cx="1141344" cy="1141344"/>
          </a:xfrm>
          <a:prstGeom prst="rect">
            <a:avLst/>
          </a:prstGeom>
        </p:spPr>
      </p:pic>
      <p:pic>
        <p:nvPicPr>
          <p:cNvPr id="17" name="Gráfico 16" descr="Marca de insignia contorno">
            <a:extLst>
              <a:ext uri="{FF2B5EF4-FFF2-40B4-BE49-F238E27FC236}">
                <a16:creationId xmlns:a16="http://schemas.microsoft.com/office/drawing/2014/main" id="{E4014CDF-F12C-4A8C-AE8A-A0BFC263521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667589" y="3533080"/>
            <a:ext cx="1086026" cy="1086026"/>
          </a:xfrm>
          <a:prstGeom prst="rect">
            <a:avLst/>
          </a:prstGeom>
        </p:spPr>
      </p:pic>
      <p:pic>
        <p:nvPicPr>
          <p:cNvPr id="23" name="Imagen 22" descr="Persona con sombrero&#10;&#10;Descripción generada automáticamente">
            <a:extLst>
              <a:ext uri="{FF2B5EF4-FFF2-40B4-BE49-F238E27FC236}">
                <a16:creationId xmlns:a16="http://schemas.microsoft.com/office/drawing/2014/main" id="{15E6DBFB-9FAF-4821-999A-16B4130B2C90}"/>
              </a:ext>
            </a:extLst>
          </p:cNvPr>
          <p:cNvPicPr>
            <a:picLocks noChangeAspect="1"/>
          </p:cNvPicPr>
          <p:nvPr/>
        </p:nvPicPr>
        <p:blipFill>
          <a:blip r:embed="rId10"/>
          <a:stretch>
            <a:fillRect/>
          </a:stretch>
        </p:blipFill>
        <p:spPr>
          <a:xfrm>
            <a:off x="8026281" y="1148136"/>
            <a:ext cx="4178971" cy="4894164"/>
          </a:xfrm>
          <a:prstGeom prst="rect">
            <a:avLst/>
          </a:prstGeom>
        </p:spPr>
      </p:pic>
    </p:spTree>
    <p:extLst>
      <p:ext uri="{BB962C8B-B14F-4D97-AF65-F5344CB8AC3E}">
        <p14:creationId xmlns:p14="http://schemas.microsoft.com/office/powerpoint/2010/main" val="34849871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E2E4067E-7B5C-4210-9FB9-BE109F546CF6}"/>
              </a:ext>
            </a:extLst>
          </p:cNvPr>
          <p:cNvSpPr>
            <a:spLocks noGrp="1"/>
          </p:cNvSpPr>
          <p:nvPr>
            <p:ph type="sldNum" sz="quarter" idx="12"/>
          </p:nvPr>
        </p:nvSpPr>
        <p:spPr>
          <a:xfrm>
            <a:off x="8619427" y="5537200"/>
            <a:ext cx="2743200" cy="365125"/>
          </a:xfrm>
        </p:spPr>
        <p:txBody>
          <a:bodyPr/>
          <a:lstStyle/>
          <a:p>
            <a:fld id="{339DE33B-29C3-A64D-9297-00A5A1600F58}" type="slidenum">
              <a:rPr lang="es-ES" smtClean="0"/>
              <a:t>28</a:t>
            </a:fld>
            <a:endParaRPr lang="es-ES"/>
          </a:p>
        </p:txBody>
      </p:sp>
      <p:sp>
        <p:nvSpPr>
          <p:cNvPr id="3" name="Rectángulo 2">
            <a:extLst>
              <a:ext uri="{FF2B5EF4-FFF2-40B4-BE49-F238E27FC236}">
                <a16:creationId xmlns:a16="http://schemas.microsoft.com/office/drawing/2014/main" id="{019A877E-6905-4E42-82A5-C1F1E40657CD}"/>
              </a:ext>
            </a:extLst>
          </p:cNvPr>
          <p:cNvSpPr/>
          <p:nvPr/>
        </p:nvSpPr>
        <p:spPr>
          <a:xfrm>
            <a:off x="-12234" y="1148135"/>
            <a:ext cx="12216468" cy="4913292"/>
          </a:xfrm>
          <a:prstGeom prst="rect">
            <a:avLst/>
          </a:prstGeom>
          <a:solidFill>
            <a:srgbClr val="FF6363"/>
          </a:soli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s-CL" sz="1800" dirty="0">
              <a:solidFill>
                <a:schemeClr val="bg1">
                  <a:lumMod val="95000"/>
                </a:schemeClr>
              </a:solidFill>
              <a:latin typeface="Trebuchet MS" panose="020B0603020202020204" pitchFamily="34" charset="0"/>
            </a:endParaRPr>
          </a:p>
        </p:txBody>
      </p:sp>
      <p:sp>
        <p:nvSpPr>
          <p:cNvPr id="6" name="CuadroTexto 5">
            <a:extLst>
              <a:ext uri="{FF2B5EF4-FFF2-40B4-BE49-F238E27FC236}">
                <a16:creationId xmlns:a16="http://schemas.microsoft.com/office/drawing/2014/main" id="{81962121-31C2-48BC-9F83-6198C77FB87F}"/>
              </a:ext>
            </a:extLst>
          </p:cNvPr>
          <p:cNvSpPr txBox="1"/>
          <p:nvPr/>
        </p:nvSpPr>
        <p:spPr>
          <a:xfrm>
            <a:off x="1102104" y="286031"/>
            <a:ext cx="9773174" cy="615553"/>
          </a:xfrm>
          <a:prstGeom prst="rect">
            <a:avLst/>
          </a:prstGeom>
          <a:noFill/>
        </p:spPr>
        <p:txBody>
          <a:bodyPr wrap="square" rtlCol="0">
            <a:spAutoFit/>
          </a:bodyPr>
          <a:lstStyle/>
          <a:p>
            <a:pPr algn="ctr"/>
            <a:r>
              <a:rPr lang="es-ES" sz="3400" b="1" dirty="0">
                <a:solidFill>
                  <a:schemeClr val="tx1">
                    <a:lumMod val="65000"/>
                    <a:lumOff val="35000"/>
                  </a:schemeClr>
                </a:solidFill>
                <a:latin typeface="Trebuchet MS" panose="020B0603020202020204" pitchFamily="34" charset="0"/>
              </a:rPr>
              <a:t>COMPATIBILIDADES E INCOMPATIBILIDADES</a:t>
            </a:r>
          </a:p>
        </p:txBody>
      </p:sp>
      <p:sp>
        <p:nvSpPr>
          <p:cNvPr id="37" name="CuadroTexto 36">
            <a:extLst>
              <a:ext uri="{FF2B5EF4-FFF2-40B4-BE49-F238E27FC236}">
                <a16:creationId xmlns:a16="http://schemas.microsoft.com/office/drawing/2014/main" id="{ABB3EC66-BD79-4F85-98E4-066F5EC48D4C}"/>
              </a:ext>
            </a:extLst>
          </p:cNvPr>
          <p:cNvSpPr txBox="1"/>
          <p:nvPr/>
        </p:nvSpPr>
        <p:spPr>
          <a:xfrm>
            <a:off x="6339156" y="1525314"/>
            <a:ext cx="5857643" cy="405176"/>
          </a:xfrm>
          <a:prstGeom prst="rect">
            <a:avLst/>
          </a:prstGeom>
          <a:solidFill>
            <a:schemeClr val="bg1"/>
          </a:solidFill>
          <a:ln>
            <a:solidFill>
              <a:schemeClr val="bg1">
                <a:lumMod val="95000"/>
              </a:schemeClr>
            </a:solidFill>
          </a:ln>
        </p:spPr>
        <p:txBody>
          <a:bodyPr wrap="square" rtlCol="0">
            <a:spAutoFit/>
          </a:bodyPr>
          <a:lstStyle/>
          <a:p>
            <a:pPr algn="ctr">
              <a:lnSpc>
                <a:spcPct val="110000"/>
              </a:lnSpc>
            </a:pPr>
            <a:r>
              <a:rPr lang="es-ES" sz="2000" b="1" dirty="0">
                <a:solidFill>
                  <a:schemeClr val="tx1">
                    <a:lumMod val="50000"/>
                    <a:lumOff val="50000"/>
                  </a:schemeClr>
                </a:solidFill>
                <a:latin typeface="Trebuchet MS" panose="020B0603020202020204" pitchFamily="34" charset="0"/>
              </a:rPr>
              <a:t>INCOMPATIBLE </a:t>
            </a:r>
          </a:p>
        </p:txBody>
      </p:sp>
      <p:sp>
        <p:nvSpPr>
          <p:cNvPr id="38" name="CuadroTexto 37">
            <a:extLst>
              <a:ext uri="{FF2B5EF4-FFF2-40B4-BE49-F238E27FC236}">
                <a16:creationId xmlns:a16="http://schemas.microsoft.com/office/drawing/2014/main" id="{3950D4FD-7BB6-47BB-9461-25555AEE8654}"/>
              </a:ext>
            </a:extLst>
          </p:cNvPr>
          <p:cNvSpPr txBox="1"/>
          <p:nvPr/>
        </p:nvSpPr>
        <p:spPr>
          <a:xfrm>
            <a:off x="356991" y="1949377"/>
            <a:ext cx="5024905" cy="4401205"/>
          </a:xfrm>
          <a:prstGeom prst="rect">
            <a:avLst/>
          </a:prstGeom>
          <a:noFill/>
        </p:spPr>
        <p:txBody>
          <a:bodyPr wrap="square" rtlCol="0">
            <a:spAutoFit/>
          </a:bodyPr>
          <a:lstStyle/>
          <a:p>
            <a:pPr marL="171450" indent="-171450">
              <a:buFont typeface="Courier New" panose="02070309020205020404" pitchFamily="49" charset="0"/>
              <a:buChar char="o"/>
            </a:pPr>
            <a:endParaRPr lang="es-ES" sz="1000" dirty="0">
              <a:solidFill>
                <a:schemeClr val="bg1">
                  <a:lumMod val="95000"/>
                </a:schemeClr>
              </a:solidFill>
              <a:latin typeface="Trebuchet MS" panose="020B0603020202020204" pitchFamily="34" charset="0"/>
            </a:endParaRPr>
          </a:p>
          <a:p>
            <a:pPr marL="342900" indent="-342900">
              <a:buFont typeface="Courier New" panose="02070309020205020404" pitchFamily="49" charset="0"/>
              <a:buChar char="o"/>
            </a:pPr>
            <a:r>
              <a:rPr lang="es-ES" sz="2000" dirty="0">
                <a:solidFill>
                  <a:schemeClr val="bg1">
                    <a:lumMod val="95000"/>
                  </a:schemeClr>
                </a:solidFill>
                <a:latin typeface="Trebuchet MS" panose="020B0603020202020204" pitchFamily="34" charset="0"/>
              </a:rPr>
              <a:t>Subsidio Protege</a:t>
            </a:r>
          </a:p>
          <a:p>
            <a:endParaRPr lang="es-ES" sz="1000" dirty="0">
              <a:solidFill>
                <a:schemeClr val="bg1">
                  <a:lumMod val="95000"/>
                </a:schemeClr>
              </a:solidFill>
              <a:latin typeface="Trebuchet MS" panose="020B0603020202020204" pitchFamily="34" charset="0"/>
            </a:endParaRPr>
          </a:p>
          <a:p>
            <a:pPr marL="342900" indent="-342900">
              <a:buFont typeface="Courier New" panose="02070309020205020404" pitchFamily="49" charset="0"/>
              <a:buChar char="o"/>
            </a:pPr>
            <a:r>
              <a:rPr lang="es-ES" sz="2000" dirty="0">
                <a:solidFill>
                  <a:schemeClr val="bg1">
                    <a:lumMod val="95000"/>
                  </a:schemeClr>
                </a:solidFill>
                <a:latin typeface="Trebuchet MS" panose="020B0603020202020204" pitchFamily="34" charset="0"/>
              </a:rPr>
              <a:t>Ingreso Familiar de Emergencia (IFE)</a:t>
            </a:r>
          </a:p>
          <a:p>
            <a:endParaRPr lang="es-ES" sz="2000" dirty="0">
              <a:solidFill>
                <a:schemeClr val="bg1">
                  <a:lumMod val="95000"/>
                </a:schemeClr>
              </a:solidFill>
              <a:latin typeface="Trebuchet MS" panose="020B0603020202020204" pitchFamily="34" charset="0"/>
            </a:endParaRPr>
          </a:p>
          <a:p>
            <a:pPr marL="342900" indent="-342900">
              <a:buFont typeface="Courier New" panose="02070309020205020404" pitchFamily="49" charset="0"/>
              <a:buChar char="o"/>
            </a:pPr>
            <a:r>
              <a:rPr lang="es-ES" sz="2000" dirty="0">
                <a:solidFill>
                  <a:schemeClr val="bg1">
                    <a:lumMod val="95000"/>
                  </a:schemeClr>
                </a:solidFill>
                <a:latin typeface="Trebuchet MS" panose="020B0603020202020204" pitchFamily="34" charset="0"/>
              </a:rPr>
              <a:t>Reducción de Jornada Ley N°21.227</a:t>
            </a:r>
          </a:p>
          <a:p>
            <a:endParaRPr lang="es-ES" sz="1000" dirty="0">
              <a:solidFill>
                <a:schemeClr val="bg1">
                  <a:lumMod val="95000"/>
                </a:schemeClr>
              </a:solidFill>
              <a:latin typeface="Trebuchet MS" panose="020B0603020202020204" pitchFamily="34" charset="0"/>
            </a:endParaRPr>
          </a:p>
          <a:p>
            <a:pPr marL="342900" indent="-342900">
              <a:buFont typeface="Courier New" panose="02070309020205020404" pitchFamily="49" charset="0"/>
              <a:buChar char="o"/>
            </a:pPr>
            <a:r>
              <a:rPr lang="es-ES" sz="2000" dirty="0">
                <a:solidFill>
                  <a:schemeClr val="bg1">
                    <a:lumMod val="95000"/>
                  </a:schemeClr>
                </a:solidFill>
                <a:latin typeface="Trebuchet MS" panose="020B0603020202020204" pitchFamily="34" charset="0"/>
              </a:rPr>
              <a:t>Ingreso Mínimo Garantizado</a:t>
            </a:r>
          </a:p>
          <a:p>
            <a:pPr marL="171450" indent="-171450">
              <a:buFont typeface="Courier New" panose="02070309020205020404" pitchFamily="49" charset="0"/>
              <a:buChar char="o"/>
            </a:pPr>
            <a:endParaRPr lang="es-ES" sz="1000" dirty="0">
              <a:solidFill>
                <a:schemeClr val="bg1">
                  <a:lumMod val="95000"/>
                </a:schemeClr>
              </a:solidFill>
              <a:latin typeface="Trebuchet MS" panose="020B0603020202020204" pitchFamily="34" charset="0"/>
            </a:endParaRPr>
          </a:p>
          <a:p>
            <a:pPr marL="342900" indent="-342900">
              <a:buFont typeface="Courier New" panose="02070309020205020404" pitchFamily="49" charset="0"/>
              <a:buChar char="o"/>
            </a:pPr>
            <a:r>
              <a:rPr lang="es-ES" sz="2000" dirty="0">
                <a:solidFill>
                  <a:schemeClr val="bg1">
                    <a:lumMod val="95000"/>
                  </a:schemeClr>
                </a:solidFill>
                <a:latin typeface="Trebuchet MS" panose="020B0603020202020204" pitchFamily="34" charset="0"/>
              </a:rPr>
              <a:t>Bono Trabajo Mujer (BTM)</a:t>
            </a:r>
          </a:p>
          <a:p>
            <a:pPr marL="171450" indent="-171450">
              <a:buFont typeface="Courier New" panose="02070309020205020404" pitchFamily="49" charset="0"/>
              <a:buChar char="o"/>
            </a:pPr>
            <a:endParaRPr lang="es-ES" sz="1000" dirty="0">
              <a:solidFill>
                <a:schemeClr val="bg1">
                  <a:lumMod val="95000"/>
                </a:schemeClr>
              </a:solidFill>
              <a:latin typeface="Trebuchet MS" panose="020B0603020202020204" pitchFamily="34" charset="0"/>
            </a:endParaRPr>
          </a:p>
          <a:p>
            <a:pPr marL="342900" indent="-342900">
              <a:buFont typeface="Courier New" panose="02070309020205020404" pitchFamily="49" charset="0"/>
              <a:buChar char="o"/>
            </a:pPr>
            <a:r>
              <a:rPr lang="es-ES" sz="2000" dirty="0">
                <a:solidFill>
                  <a:schemeClr val="bg1">
                    <a:lumMod val="95000"/>
                  </a:schemeClr>
                </a:solidFill>
                <a:latin typeface="Trebuchet MS" panose="020B0603020202020204" pitchFamily="34" charset="0"/>
              </a:rPr>
              <a:t>Subsidio Empleo Joven (SEJ)</a:t>
            </a:r>
          </a:p>
          <a:p>
            <a:pPr marL="342900" indent="-342900">
              <a:buFont typeface="Courier New" panose="02070309020205020404" pitchFamily="49" charset="0"/>
              <a:buChar char="o"/>
            </a:pPr>
            <a:endParaRPr lang="es-ES" sz="2000" dirty="0">
              <a:solidFill>
                <a:schemeClr val="bg1">
                  <a:lumMod val="95000"/>
                </a:schemeClr>
              </a:solidFill>
              <a:latin typeface="Trebuchet MS" panose="020B0603020202020204" pitchFamily="34" charset="0"/>
            </a:endParaRPr>
          </a:p>
          <a:p>
            <a:pPr marL="342900" indent="-342900">
              <a:buFont typeface="Courier New" panose="02070309020205020404" pitchFamily="49" charset="0"/>
              <a:buChar char="o"/>
            </a:pPr>
            <a:r>
              <a:rPr lang="es-ES" sz="2000" dirty="0">
                <a:solidFill>
                  <a:schemeClr val="bg1">
                    <a:lumMod val="95000"/>
                  </a:schemeClr>
                </a:solidFill>
                <a:latin typeface="Trebuchet MS" panose="020B0603020202020204" pitchFamily="34" charset="0"/>
              </a:rPr>
              <a:t>Subsidio Regresa (Empleador)</a:t>
            </a:r>
          </a:p>
          <a:p>
            <a:pPr marL="171450" indent="-171450">
              <a:buFont typeface="Courier New" panose="02070309020205020404" pitchFamily="49" charset="0"/>
              <a:buChar char="o"/>
            </a:pPr>
            <a:endParaRPr lang="es-ES" sz="1000" dirty="0">
              <a:solidFill>
                <a:schemeClr val="bg1">
                  <a:lumMod val="95000"/>
                </a:schemeClr>
              </a:solidFill>
              <a:latin typeface="Trebuchet MS" panose="020B0603020202020204" pitchFamily="34" charset="0"/>
            </a:endParaRPr>
          </a:p>
          <a:p>
            <a:pPr marL="342900" indent="-342900">
              <a:buFont typeface="Courier New" panose="02070309020205020404" pitchFamily="49" charset="0"/>
              <a:buChar char="o"/>
            </a:pPr>
            <a:r>
              <a:rPr lang="es-ES" sz="2000" dirty="0">
                <a:solidFill>
                  <a:schemeClr val="bg1">
                    <a:lumMod val="95000"/>
                  </a:schemeClr>
                </a:solidFill>
                <a:latin typeface="Trebuchet MS" panose="020B0603020202020204" pitchFamily="34" charset="0"/>
              </a:rPr>
              <a:t>Subsidio Contrata (Empleador)</a:t>
            </a:r>
          </a:p>
          <a:p>
            <a:pPr marL="342900" indent="-342900">
              <a:buFont typeface="Courier New" panose="02070309020205020404" pitchFamily="49" charset="0"/>
              <a:buChar char="o"/>
            </a:pPr>
            <a:endParaRPr lang="es-ES" sz="2000" dirty="0">
              <a:solidFill>
                <a:schemeClr val="bg1">
                  <a:lumMod val="95000"/>
                </a:schemeClr>
              </a:solidFill>
              <a:latin typeface="Trebuchet MS" panose="020B0603020202020204" pitchFamily="34" charset="0"/>
            </a:endParaRPr>
          </a:p>
        </p:txBody>
      </p:sp>
      <p:sp>
        <p:nvSpPr>
          <p:cNvPr id="21" name="CuadroTexto 20">
            <a:extLst>
              <a:ext uri="{FF2B5EF4-FFF2-40B4-BE49-F238E27FC236}">
                <a16:creationId xmlns:a16="http://schemas.microsoft.com/office/drawing/2014/main" id="{B6EB6F1A-3F74-43C8-B913-682EDF46B7C4}"/>
              </a:ext>
            </a:extLst>
          </p:cNvPr>
          <p:cNvSpPr txBox="1"/>
          <p:nvPr/>
        </p:nvSpPr>
        <p:spPr>
          <a:xfrm>
            <a:off x="-12233" y="1513419"/>
            <a:ext cx="5900292" cy="405176"/>
          </a:xfrm>
          <a:prstGeom prst="rect">
            <a:avLst/>
          </a:prstGeom>
          <a:solidFill>
            <a:schemeClr val="bg1"/>
          </a:solidFill>
          <a:ln>
            <a:solidFill>
              <a:schemeClr val="bg1">
                <a:lumMod val="95000"/>
              </a:schemeClr>
            </a:solidFill>
          </a:ln>
        </p:spPr>
        <p:txBody>
          <a:bodyPr wrap="square" rtlCol="0">
            <a:spAutoFit/>
          </a:bodyPr>
          <a:lstStyle/>
          <a:p>
            <a:pPr algn="ctr">
              <a:lnSpc>
                <a:spcPct val="110000"/>
              </a:lnSpc>
            </a:pPr>
            <a:r>
              <a:rPr lang="es-ES" sz="2000" b="1" dirty="0">
                <a:solidFill>
                  <a:schemeClr val="tx1">
                    <a:lumMod val="50000"/>
                    <a:lumOff val="50000"/>
                  </a:schemeClr>
                </a:solidFill>
                <a:latin typeface="Trebuchet MS" panose="020B0603020202020204" pitchFamily="34" charset="0"/>
              </a:rPr>
              <a:t>COMPATIBLE</a:t>
            </a:r>
          </a:p>
        </p:txBody>
      </p:sp>
      <p:sp>
        <p:nvSpPr>
          <p:cNvPr id="19" name="CuadroTexto 18">
            <a:extLst>
              <a:ext uri="{FF2B5EF4-FFF2-40B4-BE49-F238E27FC236}">
                <a16:creationId xmlns:a16="http://schemas.microsoft.com/office/drawing/2014/main" id="{027BA551-8F30-42E1-9FB7-E7C9D26B0BB3}"/>
              </a:ext>
            </a:extLst>
          </p:cNvPr>
          <p:cNvSpPr txBox="1"/>
          <p:nvPr/>
        </p:nvSpPr>
        <p:spPr>
          <a:xfrm>
            <a:off x="6700946" y="2143778"/>
            <a:ext cx="5134062" cy="2708434"/>
          </a:xfrm>
          <a:prstGeom prst="rect">
            <a:avLst/>
          </a:prstGeom>
          <a:noFill/>
        </p:spPr>
        <p:txBody>
          <a:bodyPr wrap="square" rtlCol="0">
            <a:spAutoFit/>
          </a:bodyPr>
          <a:lstStyle/>
          <a:p>
            <a:pPr marL="342900" indent="-342900">
              <a:buFont typeface="Courier New" panose="02070309020205020404" pitchFamily="49" charset="0"/>
              <a:buChar char="o"/>
            </a:pPr>
            <a:r>
              <a:rPr lang="es-ES" sz="2000" dirty="0">
                <a:solidFill>
                  <a:schemeClr val="bg1">
                    <a:lumMod val="95000"/>
                  </a:schemeClr>
                </a:solidFill>
                <a:latin typeface="Trebuchet MS" panose="020B0603020202020204" pitchFamily="34" charset="0"/>
              </a:rPr>
              <a:t>Crianza Protegida (Ley N°21.247)</a:t>
            </a:r>
          </a:p>
          <a:p>
            <a:pPr marL="171450" indent="-171450">
              <a:buFont typeface="Courier New" panose="02070309020205020404" pitchFamily="49" charset="0"/>
              <a:buChar char="o"/>
            </a:pPr>
            <a:endParaRPr lang="es-ES" sz="1000" dirty="0">
              <a:solidFill>
                <a:schemeClr val="bg1">
                  <a:lumMod val="95000"/>
                </a:schemeClr>
              </a:solidFill>
              <a:latin typeface="Trebuchet MS" panose="020B0603020202020204" pitchFamily="34" charset="0"/>
            </a:endParaRPr>
          </a:p>
          <a:p>
            <a:pPr marL="342900" indent="-342900">
              <a:buFont typeface="Courier New" panose="02070309020205020404" pitchFamily="49" charset="0"/>
              <a:buChar char="o"/>
            </a:pPr>
            <a:r>
              <a:rPr lang="es-ES" sz="2000" dirty="0">
                <a:solidFill>
                  <a:schemeClr val="bg1">
                    <a:lumMod val="95000"/>
                  </a:schemeClr>
                </a:solidFill>
                <a:latin typeface="Trebuchet MS" panose="020B0603020202020204" pitchFamily="34" charset="0"/>
              </a:rPr>
              <a:t>Normas de suspensión del contrato - Ley de Protección del Empleo (Ley N°21.227)</a:t>
            </a:r>
          </a:p>
          <a:p>
            <a:pPr marL="171450" indent="-171450">
              <a:buFont typeface="Courier New" panose="02070309020205020404" pitchFamily="49" charset="0"/>
              <a:buChar char="o"/>
            </a:pPr>
            <a:endParaRPr lang="es-ES" sz="1000" dirty="0">
              <a:solidFill>
                <a:schemeClr val="bg1">
                  <a:lumMod val="95000"/>
                </a:schemeClr>
              </a:solidFill>
              <a:latin typeface="Trebuchet MS" panose="020B0603020202020204" pitchFamily="34" charset="0"/>
            </a:endParaRPr>
          </a:p>
          <a:p>
            <a:pPr marL="342900" indent="-342900">
              <a:buFont typeface="Courier New" panose="02070309020205020404" pitchFamily="49" charset="0"/>
              <a:buChar char="o"/>
            </a:pPr>
            <a:r>
              <a:rPr lang="es-ES" sz="2000" dirty="0">
                <a:solidFill>
                  <a:schemeClr val="bg1">
                    <a:lumMod val="95000"/>
                  </a:schemeClr>
                </a:solidFill>
                <a:latin typeface="Trebuchet MS" panose="020B0603020202020204" pitchFamily="34" charset="0"/>
              </a:rPr>
              <a:t>Trabajadores del Sector Público</a:t>
            </a:r>
          </a:p>
          <a:p>
            <a:pPr marL="171450" indent="-171450">
              <a:buFont typeface="Courier New" panose="02070309020205020404" pitchFamily="49" charset="0"/>
              <a:buChar char="o"/>
            </a:pPr>
            <a:endParaRPr lang="es-ES" sz="1000" dirty="0">
              <a:solidFill>
                <a:schemeClr val="bg1">
                  <a:lumMod val="95000"/>
                </a:schemeClr>
              </a:solidFill>
              <a:latin typeface="Trebuchet MS" panose="020B0603020202020204" pitchFamily="34" charset="0"/>
            </a:endParaRPr>
          </a:p>
          <a:p>
            <a:pPr marL="342900" indent="-342900">
              <a:buFont typeface="Courier New" panose="02070309020205020404" pitchFamily="49" charset="0"/>
              <a:buChar char="o"/>
            </a:pPr>
            <a:r>
              <a:rPr lang="es-ES" sz="2000" dirty="0">
                <a:solidFill>
                  <a:schemeClr val="bg1">
                    <a:lumMod val="95000"/>
                  </a:schemeClr>
                </a:solidFill>
                <a:latin typeface="Trebuchet MS" panose="020B0603020202020204" pitchFamily="34" charset="0"/>
              </a:rPr>
              <a:t>Licencia Médica al momento de la solicitud</a:t>
            </a:r>
          </a:p>
        </p:txBody>
      </p:sp>
      <p:sp>
        <p:nvSpPr>
          <p:cNvPr id="7" name="Rectángulo 6">
            <a:extLst>
              <a:ext uri="{FF2B5EF4-FFF2-40B4-BE49-F238E27FC236}">
                <a16:creationId xmlns:a16="http://schemas.microsoft.com/office/drawing/2014/main" id="{5B1A16FE-86F4-4C98-AED0-3DB5F59A8D1A}"/>
              </a:ext>
            </a:extLst>
          </p:cNvPr>
          <p:cNvSpPr/>
          <p:nvPr/>
        </p:nvSpPr>
        <p:spPr>
          <a:xfrm>
            <a:off x="5895494" y="1148135"/>
            <a:ext cx="436227" cy="49132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17731770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F66D66D-8C09-D042-997E-9F61FEEBC535}"/>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6154"/>
                    </a14:imgEffect>
                    <a14:imgEffect>
                      <a14:saturation sat="117000"/>
                    </a14:imgEffect>
                    <a14:imgEffect>
                      <a14:brightnessContrast bright="34000"/>
                    </a14:imgEffect>
                  </a14:imgLayer>
                </a14:imgProps>
              </a:ext>
              <a:ext uri="{28A0092B-C50C-407E-A947-70E740481C1C}">
                <a14:useLocalDpi xmlns:a14="http://schemas.microsoft.com/office/drawing/2010/main" val="0"/>
              </a:ext>
            </a:extLst>
          </a:blip>
          <a:srcRect b="15679"/>
          <a:stretch/>
        </p:blipFill>
        <p:spPr>
          <a:xfrm>
            <a:off x="795" y="5262"/>
            <a:ext cx="12190413" cy="6852738"/>
          </a:xfrm>
          <a:prstGeom prst="rect">
            <a:avLst/>
          </a:prstGeom>
        </p:spPr>
      </p:pic>
      <p:cxnSp>
        <p:nvCxnSpPr>
          <p:cNvPr id="14" name="Conector recto 13">
            <a:extLst>
              <a:ext uri="{FF2B5EF4-FFF2-40B4-BE49-F238E27FC236}">
                <a16:creationId xmlns:a16="http://schemas.microsoft.com/office/drawing/2014/main" id="{93124200-D325-B540-976A-569703C71793}"/>
              </a:ext>
            </a:extLst>
          </p:cNvPr>
          <p:cNvCxnSpPr>
            <a:cxnSpLocks/>
          </p:cNvCxnSpPr>
          <p:nvPr/>
        </p:nvCxnSpPr>
        <p:spPr>
          <a:xfrm>
            <a:off x="839416" y="2636912"/>
            <a:ext cx="1080120"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pic>
        <p:nvPicPr>
          <p:cNvPr id="10" name="Imagen 9" descr="Imagen que contiene reloj, medidor&#10;&#10;Descripción generada automáticamente">
            <a:extLst>
              <a:ext uri="{FF2B5EF4-FFF2-40B4-BE49-F238E27FC236}">
                <a16:creationId xmlns:a16="http://schemas.microsoft.com/office/drawing/2014/main" id="{F9824D48-32D6-4E47-B765-350B5E21E86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2604" r="9380" b="58314"/>
          <a:stretch/>
        </p:blipFill>
        <p:spPr>
          <a:xfrm>
            <a:off x="10468232" y="0"/>
            <a:ext cx="1722976" cy="836712"/>
          </a:xfrm>
          <a:prstGeom prst="rect">
            <a:avLst/>
          </a:prstGeom>
        </p:spPr>
      </p:pic>
      <p:pic>
        <p:nvPicPr>
          <p:cNvPr id="11" name="Imagen 10">
            <a:extLst>
              <a:ext uri="{FF2B5EF4-FFF2-40B4-BE49-F238E27FC236}">
                <a16:creationId xmlns:a16="http://schemas.microsoft.com/office/drawing/2014/main" id="{43850C3B-E618-6D4E-B563-280389678A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83474" y="5373216"/>
            <a:ext cx="2845175" cy="1301640"/>
          </a:xfrm>
          <a:prstGeom prst="rect">
            <a:avLst/>
          </a:prstGeom>
        </p:spPr>
      </p:pic>
      <p:pic>
        <p:nvPicPr>
          <p:cNvPr id="13" name="Imagen 12">
            <a:extLst>
              <a:ext uri="{FF2B5EF4-FFF2-40B4-BE49-F238E27FC236}">
                <a16:creationId xmlns:a16="http://schemas.microsoft.com/office/drawing/2014/main" id="{641DC4A9-A0A2-BB49-B0EC-0E63D69B573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r="40475"/>
          <a:stretch/>
        </p:blipFill>
        <p:spPr>
          <a:xfrm>
            <a:off x="8040217" y="5489221"/>
            <a:ext cx="1108893" cy="953280"/>
          </a:xfrm>
          <a:prstGeom prst="rect">
            <a:avLst/>
          </a:prstGeom>
        </p:spPr>
      </p:pic>
      <p:sp>
        <p:nvSpPr>
          <p:cNvPr id="8" name="6 Rectángulo"/>
          <p:cNvSpPr/>
          <p:nvPr/>
        </p:nvSpPr>
        <p:spPr>
          <a:xfrm>
            <a:off x="551384" y="2852937"/>
            <a:ext cx="8208912" cy="2215991"/>
          </a:xfrm>
          <a:prstGeom prst="rect">
            <a:avLst/>
          </a:prstGeom>
        </p:spPr>
        <p:txBody>
          <a:bodyPr wrap="square">
            <a:spAutoFit/>
          </a:bodyPr>
          <a:lstStyle/>
          <a:p>
            <a:endParaRPr lang="es-CL" sz="4600" b="1" spc="-30" dirty="0">
              <a:solidFill>
                <a:schemeClr val="bg1"/>
              </a:solidFill>
              <a:latin typeface="gobCL" pitchFamily="2" charset="77"/>
            </a:endParaRPr>
          </a:p>
          <a:p>
            <a:endParaRPr lang="es-CL" sz="4600" b="1" spc="-30" dirty="0">
              <a:solidFill>
                <a:schemeClr val="bg1"/>
              </a:solidFill>
              <a:latin typeface="gobCL" pitchFamily="2" charset="77"/>
            </a:endParaRPr>
          </a:p>
          <a:p>
            <a:r>
              <a:rPr lang="es-CL" sz="4600" b="1" spc="-30" dirty="0">
                <a:solidFill>
                  <a:schemeClr val="bg1"/>
                </a:solidFill>
                <a:latin typeface="gobCL" pitchFamily="2" charset="77"/>
              </a:rPr>
              <a:t>Gracias</a:t>
            </a:r>
          </a:p>
        </p:txBody>
      </p:sp>
    </p:spTree>
    <p:extLst>
      <p:ext uri="{BB962C8B-B14F-4D97-AF65-F5344CB8AC3E}">
        <p14:creationId xmlns:p14="http://schemas.microsoft.com/office/powerpoint/2010/main" val="13899319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4C03A2-FDE5-4048-89A2-AA9D1E27EACE}"/>
              </a:ext>
            </a:extLst>
          </p:cNvPr>
          <p:cNvSpPr>
            <a:spLocks noGrp="1"/>
          </p:cNvSpPr>
          <p:nvPr>
            <p:ph type="title"/>
          </p:nvPr>
        </p:nvSpPr>
        <p:spPr>
          <a:xfrm>
            <a:off x="646111" y="609601"/>
            <a:ext cx="6246093" cy="1675975"/>
          </a:xfrm>
        </p:spPr>
        <p:txBody>
          <a:bodyPr>
            <a:normAutofit/>
          </a:bodyPr>
          <a:lstStyle/>
          <a:p>
            <a:pPr>
              <a:lnSpc>
                <a:spcPct val="90000"/>
              </a:lnSpc>
            </a:pPr>
            <a:r>
              <a:rPr lang="es-CL" sz="3600" b="1"/>
              <a:t>Apoyo que ofrece la Ejecutiva Empresa SENCE</a:t>
            </a:r>
            <a:br>
              <a:rPr lang="es-CL" sz="3600" b="1"/>
            </a:br>
            <a:endParaRPr lang="es-CL" sz="3600" b="1"/>
          </a:p>
        </p:txBody>
      </p:sp>
      <p:pic>
        <p:nvPicPr>
          <p:cNvPr id="6" name="Imagen 5">
            <a:extLst>
              <a:ext uri="{FF2B5EF4-FFF2-40B4-BE49-F238E27FC236}">
                <a16:creationId xmlns:a16="http://schemas.microsoft.com/office/drawing/2014/main" id="{C75DBF79-F3D0-44B9-8CC9-72A06071EAA0}"/>
              </a:ext>
            </a:extLst>
          </p:cNvPr>
          <p:cNvPicPr>
            <a:picLocks noChangeAspect="1"/>
          </p:cNvPicPr>
          <p:nvPr/>
        </p:nvPicPr>
        <p:blipFill rotWithShape="1">
          <a:blip r:embed="rId2"/>
          <a:srcRect t="15344" r="-4" b="15499"/>
          <a:stretch/>
        </p:blipFill>
        <p:spPr>
          <a:xfrm>
            <a:off x="7554138" y="609137"/>
            <a:ext cx="3990161" cy="2766290"/>
          </a:xfrm>
          <a:prstGeom prst="rect">
            <a:avLst/>
          </a:prstGeom>
          <a:effectLst>
            <a:outerShdw blurRad="50800" dist="38100" dir="5400000" algn="t" rotWithShape="0">
              <a:prstClr val="black">
                <a:alpha val="43000"/>
              </a:prstClr>
            </a:outerShdw>
          </a:effectLst>
        </p:spPr>
      </p:pic>
      <p:sp>
        <p:nvSpPr>
          <p:cNvPr id="26" name="Rectangle 25">
            <a:extLst>
              <a:ext uri="{FF2B5EF4-FFF2-40B4-BE49-F238E27FC236}">
                <a16:creationId xmlns:a16="http://schemas.microsoft.com/office/drawing/2014/main" id="{78D66203-18BB-40A2-B632-9356FE169D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4" name="Imagen 3">
            <a:extLst>
              <a:ext uri="{FF2B5EF4-FFF2-40B4-BE49-F238E27FC236}">
                <a16:creationId xmlns:a16="http://schemas.microsoft.com/office/drawing/2014/main" id="{4FF02FF0-ECDE-494A-A593-8372C6553DF9}"/>
              </a:ext>
            </a:extLst>
          </p:cNvPr>
          <p:cNvPicPr>
            <a:picLocks noChangeAspect="1"/>
          </p:cNvPicPr>
          <p:nvPr/>
        </p:nvPicPr>
        <p:blipFill rotWithShape="1">
          <a:blip r:embed="rId3"/>
          <a:srcRect t="15616" r="-4" b="15054"/>
          <a:stretch/>
        </p:blipFill>
        <p:spPr>
          <a:xfrm>
            <a:off x="7554138" y="3482108"/>
            <a:ext cx="3990161" cy="2766290"/>
          </a:xfrm>
          <a:prstGeom prst="rect">
            <a:avLst/>
          </a:prstGeom>
          <a:effectLst>
            <a:outerShdw blurRad="50800" dist="38100" dir="5400000" algn="t" rotWithShape="0">
              <a:prstClr val="black">
                <a:alpha val="43000"/>
              </a:prstClr>
            </a:outerShdw>
          </a:effectLst>
        </p:spPr>
      </p:pic>
      <p:graphicFrame>
        <p:nvGraphicFramePr>
          <p:cNvPr id="21" name="Marcador de contenido 2">
            <a:extLst>
              <a:ext uri="{FF2B5EF4-FFF2-40B4-BE49-F238E27FC236}">
                <a16:creationId xmlns:a16="http://schemas.microsoft.com/office/drawing/2014/main" id="{EA99CBCB-C26E-41A0-A0F2-86C32D832E34}"/>
              </a:ext>
            </a:extLst>
          </p:cNvPr>
          <p:cNvGraphicFramePr>
            <a:graphicFrameLocks noGrp="1"/>
          </p:cNvGraphicFramePr>
          <p:nvPr>
            <p:ph idx="1"/>
            <p:extLst>
              <p:ext uri="{D42A27DB-BD31-4B8C-83A1-F6EECF244321}">
                <p14:modId xmlns:p14="http://schemas.microsoft.com/office/powerpoint/2010/main" val="3449070981"/>
              </p:ext>
            </p:extLst>
          </p:nvPr>
        </p:nvGraphicFramePr>
        <p:xfrm>
          <a:off x="642175" y="2484544"/>
          <a:ext cx="6253484" cy="37638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4308434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descr="Imagen que contiene persona, interior, mujer, laptop&#10;&#10;Descripción generada automáticamente">
            <a:extLst>
              <a:ext uri="{FF2B5EF4-FFF2-40B4-BE49-F238E27FC236}">
                <a16:creationId xmlns:a16="http://schemas.microsoft.com/office/drawing/2014/main" id="{AB8014F0-58AF-4549-9AD2-5F36F3406F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5" y="0"/>
            <a:ext cx="12189291" cy="6858000"/>
          </a:xfrm>
          <a:prstGeom prst="rect">
            <a:avLst/>
          </a:prstGeom>
        </p:spPr>
      </p:pic>
      <p:pic>
        <p:nvPicPr>
          <p:cNvPr id="8" name="Imagen 7" descr="Imagen que contiene pájaro, ave, avión, aire&#10;&#10;Descripción generada automáticamente">
            <a:extLst>
              <a:ext uri="{FF2B5EF4-FFF2-40B4-BE49-F238E27FC236}">
                <a16:creationId xmlns:a16="http://schemas.microsoft.com/office/drawing/2014/main" id="{166B90DB-29E6-40ED-9EAA-C6A931384C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88" y="2259779"/>
            <a:ext cx="6323463" cy="1158317"/>
          </a:xfrm>
          <a:prstGeom prst="rect">
            <a:avLst/>
          </a:prstGeom>
        </p:spPr>
      </p:pic>
      <p:sp>
        <p:nvSpPr>
          <p:cNvPr id="2" name="Título 1">
            <a:extLst>
              <a:ext uri="{FF2B5EF4-FFF2-40B4-BE49-F238E27FC236}">
                <a16:creationId xmlns:a16="http://schemas.microsoft.com/office/drawing/2014/main" id="{135B5E23-BA9D-49A5-BDF5-A8871B0B6D95}"/>
              </a:ext>
            </a:extLst>
          </p:cNvPr>
          <p:cNvSpPr>
            <a:spLocks noGrp="1"/>
          </p:cNvSpPr>
          <p:nvPr>
            <p:ph type="ctrTitle"/>
          </p:nvPr>
        </p:nvSpPr>
        <p:spPr>
          <a:xfrm>
            <a:off x="292100" y="2428410"/>
            <a:ext cx="6031363" cy="670074"/>
          </a:xfrm>
        </p:spPr>
        <p:txBody>
          <a:bodyPr>
            <a:noAutofit/>
          </a:bodyPr>
          <a:lstStyle/>
          <a:p>
            <a:pPr>
              <a:lnSpc>
                <a:spcPts val="3200"/>
              </a:lnSpc>
            </a:pPr>
            <a:r>
              <a:rPr lang="es-CL" sz="3600" b="1" cap="all" dirty="0">
                <a:solidFill>
                  <a:schemeClr val="bg1"/>
                </a:solidFill>
                <a:latin typeface="+mn-lt"/>
              </a:rPr>
              <a:t>APRENDICES 2021</a:t>
            </a:r>
          </a:p>
        </p:txBody>
      </p:sp>
      <p:pic>
        <p:nvPicPr>
          <p:cNvPr id="9" name="Imagen 8">
            <a:extLst>
              <a:ext uri="{FF2B5EF4-FFF2-40B4-BE49-F238E27FC236}">
                <a16:creationId xmlns:a16="http://schemas.microsoft.com/office/drawing/2014/main" id="{0F7F1B33-A4C0-4457-B86C-7171B86245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61028" y="0"/>
            <a:ext cx="1416050" cy="171450"/>
          </a:xfrm>
          <a:prstGeom prst="rect">
            <a:avLst/>
          </a:prstGeom>
        </p:spPr>
      </p:pic>
      <p:pic>
        <p:nvPicPr>
          <p:cNvPr id="7" name="Imagen 6">
            <a:extLst>
              <a:ext uri="{FF2B5EF4-FFF2-40B4-BE49-F238E27FC236}">
                <a16:creationId xmlns:a16="http://schemas.microsoft.com/office/drawing/2014/main" id="{B9039FC4-2191-D949-A9DE-1C59E90F1BB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925169" y="5521157"/>
            <a:ext cx="2807236" cy="964987"/>
          </a:xfrm>
          <a:prstGeom prst="rect">
            <a:avLst/>
          </a:prstGeom>
        </p:spPr>
      </p:pic>
    </p:spTree>
    <p:extLst>
      <p:ext uri="{BB962C8B-B14F-4D97-AF65-F5344CB8AC3E}">
        <p14:creationId xmlns:p14="http://schemas.microsoft.com/office/powerpoint/2010/main" val="29728002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4CD14DB-BB81-479F-A1FC-1C75640E9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0" name="Rectangle 9">
            <a:extLst>
              <a:ext uri="{FF2B5EF4-FFF2-40B4-BE49-F238E27FC236}">
                <a16:creationId xmlns:a16="http://schemas.microsoft.com/office/drawing/2014/main" id="{C943A91B-7CA7-4592-A975-73B1BF8C4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Freeform 7">
            <a:extLst>
              <a:ext uri="{FF2B5EF4-FFF2-40B4-BE49-F238E27FC236}">
                <a16:creationId xmlns:a16="http://schemas.microsoft.com/office/drawing/2014/main" id="{EC471314-E46A-414B-8D91-74880E84F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14" name="Freeform: Shape 13">
            <a:extLst>
              <a:ext uri="{FF2B5EF4-FFF2-40B4-BE49-F238E27FC236}">
                <a16:creationId xmlns:a16="http://schemas.microsoft.com/office/drawing/2014/main" id="{6A681326-1C9D-44A3-A627-3871BDAE4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2" name="Título 1">
            <a:extLst>
              <a:ext uri="{FF2B5EF4-FFF2-40B4-BE49-F238E27FC236}">
                <a16:creationId xmlns:a16="http://schemas.microsoft.com/office/drawing/2014/main" id="{8EBED402-6C97-4472-A684-3A1EEF3A9872}"/>
              </a:ext>
            </a:extLst>
          </p:cNvPr>
          <p:cNvSpPr>
            <a:spLocks noGrp="1"/>
          </p:cNvSpPr>
          <p:nvPr>
            <p:ph type="title"/>
          </p:nvPr>
        </p:nvSpPr>
        <p:spPr>
          <a:xfrm>
            <a:off x="1103312" y="452718"/>
            <a:ext cx="8947522" cy="1400530"/>
          </a:xfrm>
        </p:spPr>
        <p:txBody>
          <a:bodyPr anchor="ctr">
            <a:normAutofit/>
          </a:bodyPr>
          <a:lstStyle/>
          <a:p>
            <a:r>
              <a:rPr lang="es-CL">
                <a:solidFill>
                  <a:srgbClr val="FFFFFF"/>
                </a:solidFill>
              </a:rPr>
              <a:t>Programa Aprendices</a:t>
            </a:r>
          </a:p>
        </p:txBody>
      </p:sp>
      <p:sp>
        <p:nvSpPr>
          <p:cNvPr id="3" name="Marcador de contenido 2">
            <a:extLst>
              <a:ext uri="{FF2B5EF4-FFF2-40B4-BE49-F238E27FC236}">
                <a16:creationId xmlns:a16="http://schemas.microsoft.com/office/drawing/2014/main" id="{A34666B4-434A-46CA-9A0D-5F7A02243960}"/>
              </a:ext>
            </a:extLst>
          </p:cNvPr>
          <p:cNvSpPr>
            <a:spLocks noGrp="1"/>
          </p:cNvSpPr>
          <p:nvPr>
            <p:ph idx="1"/>
          </p:nvPr>
        </p:nvSpPr>
        <p:spPr>
          <a:xfrm>
            <a:off x="1103312" y="2763520"/>
            <a:ext cx="8946541" cy="3484879"/>
          </a:xfrm>
        </p:spPr>
        <p:txBody>
          <a:bodyPr>
            <a:normAutofit/>
          </a:bodyPr>
          <a:lstStyle/>
          <a:p>
            <a:pPr marL="0" indent="0" algn="just">
              <a:buNone/>
            </a:pPr>
            <a:r>
              <a:rPr lang="es-CL" dirty="0"/>
              <a:t>Aprendices se basa en la </a:t>
            </a:r>
            <a:r>
              <a:rPr lang="es-CL" b="1" dirty="0"/>
              <a:t>formación dual</a:t>
            </a:r>
            <a:r>
              <a:rPr lang="es-CL" dirty="0"/>
              <a:t>, donde un joven es formado a través de componentes teóricos (enseñanza relacionada o capacitación) y prácticos (formación en la empresa). Estos dos componentes constituyen lo que se denomina "Plan de Aprendizaje". </a:t>
            </a:r>
          </a:p>
          <a:p>
            <a:pPr marL="0" indent="0" algn="just">
              <a:buNone/>
            </a:pPr>
            <a:endParaRPr lang="es-CL" dirty="0"/>
          </a:p>
          <a:p>
            <a:pPr marL="0" indent="0" algn="just">
              <a:buNone/>
            </a:pPr>
            <a:r>
              <a:rPr lang="es-CL" dirty="0"/>
              <a:t>Las empresas que contraten aprendices pueden acceder a una bonificación del 50% del Ingreso Mínimo Mensual, por un periodo mínimo de 3 meses y máximo de 12, y a un bono de capacitación de hasta $ 400.000.</a:t>
            </a:r>
          </a:p>
          <a:p>
            <a:pPr marL="0" indent="0">
              <a:buNone/>
            </a:pPr>
            <a:endParaRPr lang="es-CL" dirty="0"/>
          </a:p>
        </p:txBody>
      </p:sp>
    </p:spTree>
    <p:extLst>
      <p:ext uri="{BB962C8B-B14F-4D97-AF65-F5344CB8AC3E}">
        <p14:creationId xmlns:p14="http://schemas.microsoft.com/office/powerpoint/2010/main" val="41244194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descr="Imagen que contiene ventana, interior, blanco, tabla&#10;&#10;Descripción generada automáticamente">
            <a:extLst>
              <a:ext uri="{FF2B5EF4-FFF2-40B4-BE49-F238E27FC236}">
                <a16:creationId xmlns:a16="http://schemas.microsoft.com/office/drawing/2014/main" id="{A5B86105-A90D-402E-B2BB-572FB6DD0E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13"/>
            <a:ext cx="12192000" cy="6858000"/>
          </a:xfrm>
          <a:prstGeom prst="rect">
            <a:avLst/>
          </a:prstGeom>
        </p:spPr>
      </p:pic>
      <p:pic>
        <p:nvPicPr>
          <p:cNvPr id="9" name="Imagen 8" descr="Imagen que contiene dibujo&#10;&#10;Descripción generada automáticamente">
            <a:extLst>
              <a:ext uri="{FF2B5EF4-FFF2-40B4-BE49-F238E27FC236}">
                <a16:creationId xmlns:a16="http://schemas.microsoft.com/office/drawing/2014/main" id="{79ACBB72-F841-40D7-A206-D71ED7113D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139" y="2628153"/>
            <a:ext cx="122494" cy="138243"/>
          </a:xfrm>
          <a:prstGeom prst="rect">
            <a:avLst/>
          </a:prstGeom>
        </p:spPr>
      </p:pic>
      <p:pic>
        <p:nvPicPr>
          <p:cNvPr id="14" name="Imagen 13" descr="Imagen que contiene dibujo&#10;&#10;Descripción generada automáticamente">
            <a:extLst>
              <a:ext uri="{FF2B5EF4-FFF2-40B4-BE49-F238E27FC236}">
                <a16:creationId xmlns:a16="http://schemas.microsoft.com/office/drawing/2014/main" id="{20F164A1-01B3-4971-AC8C-D17E206BC8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139" y="3586508"/>
            <a:ext cx="122494" cy="138243"/>
          </a:xfrm>
          <a:prstGeom prst="rect">
            <a:avLst/>
          </a:prstGeom>
        </p:spPr>
      </p:pic>
      <p:pic>
        <p:nvPicPr>
          <p:cNvPr id="10" name="Imagen 9">
            <a:extLst>
              <a:ext uri="{FF2B5EF4-FFF2-40B4-BE49-F238E27FC236}">
                <a16:creationId xmlns:a16="http://schemas.microsoft.com/office/drawing/2014/main" id="{275C1466-50D3-4395-8BE1-4F428F8892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89364" y="0"/>
            <a:ext cx="1416050" cy="171450"/>
          </a:xfrm>
          <a:prstGeom prst="rect">
            <a:avLst/>
          </a:prstGeom>
        </p:spPr>
      </p:pic>
      <p:pic>
        <p:nvPicPr>
          <p:cNvPr id="17" name="Imagen 16">
            <a:extLst>
              <a:ext uri="{FF2B5EF4-FFF2-40B4-BE49-F238E27FC236}">
                <a16:creationId xmlns:a16="http://schemas.microsoft.com/office/drawing/2014/main" id="{1402B230-DF61-40E2-8DD6-1C29D0DB93C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080" y="6235097"/>
            <a:ext cx="3390900" cy="627316"/>
          </a:xfrm>
          <a:prstGeom prst="rect">
            <a:avLst/>
          </a:prstGeom>
        </p:spPr>
      </p:pic>
      <p:sp>
        <p:nvSpPr>
          <p:cNvPr id="13" name="Rectángulo 12">
            <a:extLst>
              <a:ext uri="{FF2B5EF4-FFF2-40B4-BE49-F238E27FC236}">
                <a16:creationId xmlns:a16="http://schemas.microsoft.com/office/drawing/2014/main" id="{DBFF962F-FF93-234B-A24F-BE3D6BA13ECF}"/>
              </a:ext>
            </a:extLst>
          </p:cNvPr>
          <p:cNvSpPr/>
          <p:nvPr/>
        </p:nvSpPr>
        <p:spPr>
          <a:xfrm>
            <a:off x="534573" y="1489852"/>
            <a:ext cx="10396024" cy="2390911"/>
          </a:xfrm>
          <a:prstGeom prst="rect">
            <a:avLst/>
          </a:prstGeom>
        </p:spPr>
        <p:txBody>
          <a:bodyPr wrap="square">
            <a:spAutoFit/>
          </a:bodyPr>
          <a:lstStyle/>
          <a:p>
            <a:pPr marL="178868" algn="just"/>
            <a:r>
              <a:rPr lang="es-CL" sz="1867" b="1" dirty="0">
                <a:solidFill>
                  <a:srgbClr val="5A5A5A"/>
                </a:solidFill>
              </a:rPr>
              <a:t>Un Contrato de Aprendizaje considera el desarrollo de un plan de formación en la empresa, con participación de un “maestro guía”, que es un trabajador de la empresa. El plan de formación debe preparar al aprendiz en un oficio calificado mediante un “plan de aprendizaje”. </a:t>
            </a:r>
          </a:p>
          <a:p>
            <a:pPr marL="178868" algn="just"/>
            <a:endParaRPr lang="es-CL" sz="1867" b="1" dirty="0">
              <a:solidFill>
                <a:srgbClr val="5A5A5A"/>
              </a:solidFill>
            </a:endParaRPr>
          </a:p>
          <a:p>
            <a:pPr marL="178868" algn="just"/>
            <a:r>
              <a:rPr lang="es-CL" sz="1867" b="1" dirty="0">
                <a:solidFill>
                  <a:srgbClr val="5A5A5A"/>
                </a:solidFill>
              </a:rPr>
              <a:t>Plan de Aprendizaje consiste en una capacitación formal, vía OTEC o relatoría interna, y la función complementaria del maestro guía.</a:t>
            </a:r>
          </a:p>
          <a:p>
            <a:pPr marL="178868" algn="just"/>
            <a:endParaRPr lang="es-ES" sz="1867" dirty="0">
              <a:solidFill>
                <a:srgbClr val="5A5A5A"/>
              </a:solidFill>
            </a:endParaRPr>
          </a:p>
        </p:txBody>
      </p:sp>
      <p:pic>
        <p:nvPicPr>
          <p:cNvPr id="11" name="Imagen 10">
            <a:extLst>
              <a:ext uri="{FF2B5EF4-FFF2-40B4-BE49-F238E27FC236}">
                <a16:creationId xmlns:a16="http://schemas.microsoft.com/office/drawing/2014/main" id="{BCD508A2-37A2-4BAA-A061-6B8FC976676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631680" y="5790046"/>
            <a:ext cx="2271029" cy="780666"/>
          </a:xfrm>
          <a:prstGeom prst="rect">
            <a:avLst/>
          </a:prstGeom>
        </p:spPr>
      </p:pic>
      <p:pic>
        <p:nvPicPr>
          <p:cNvPr id="15" name="Imagen 14">
            <a:extLst>
              <a:ext uri="{FF2B5EF4-FFF2-40B4-BE49-F238E27FC236}">
                <a16:creationId xmlns:a16="http://schemas.microsoft.com/office/drawing/2014/main" id="{44A8D8F9-404F-BA48-9F56-CA3A650C5600}"/>
              </a:ext>
            </a:extLst>
          </p:cNvPr>
          <p:cNvPicPr/>
          <p:nvPr/>
        </p:nvPicPr>
        <p:blipFill>
          <a:blip r:embed="rId7">
            <a:extLst>
              <a:ext uri="{28A0092B-C50C-407E-A947-70E740481C1C}">
                <a14:useLocalDpi xmlns:a14="http://schemas.microsoft.com/office/drawing/2010/main" val="0"/>
              </a:ext>
            </a:extLst>
          </a:blip>
          <a:stretch>
            <a:fillRect/>
          </a:stretch>
        </p:blipFill>
        <p:spPr>
          <a:xfrm>
            <a:off x="3580465" y="4096559"/>
            <a:ext cx="4571818" cy="2539285"/>
          </a:xfrm>
          <a:prstGeom prst="rect">
            <a:avLst/>
          </a:prstGeom>
        </p:spPr>
      </p:pic>
    </p:spTree>
    <p:extLst>
      <p:ext uri="{BB962C8B-B14F-4D97-AF65-F5344CB8AC3E}">
        <p14:creationId xmlns:p14="http://schemas.microsoft.com/office/powerpoint/2010/main" val="15783653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descr="Imagen que contiene ventana, interior, blanco, tabla&#10;&#10;Descripción generada automáticamente">
            <a:extLst>
              <a:ext uri="{FF2B5EF4-FFF2-40B4-BE49-F238E27FC236}">
                <a16:creationId xmlns:a16="http://schemas.microsoft.com/office/drawing/2014/main" id="{A5B86105-A90D-402E-B2BB-572FB6DD0E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13"/>
            <a:ext cx="12192000" cy="6858000"/>
          </a:xfrm>
          <a:prstGeom prst="rect">
            <a:avLst/>
          </a:prstGeom>
        </p:spPr>
      </p:pic>
      <p:pic>
        <p:nvPicPr>
          <p:cNvPr id="9" name="Imagen 8" descr="Imagen que contiene dibujo&#10;&#10;Descripción generada automáticamente">
            <a:extLst>
              <a:ext uri="{FF2B5EF4-FFF2-40B4-BE49-F238E27FC236}">
                <a16:creationId xmlns:a16="http://schemas.microsoft.com/office/drawing/2014/main" id="{79ACBB72-F841-40D7-A206-D71ED7113D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139" y="2628153"/>
            <a:ext cx="122494" cy="138243"/>
          </a:xfrm>
          <a:prstGeom prst="rect">
            <a:avLst/>
          </a:prstGeom>
        </p:spPr>
      </p:pic>
      <p:pic>
        <p:nvPicPr>
          <p:cNvPr id="14" name="Imagen 13" descr="Imagen que contiene dibujo&#10;&#10;Descripción generada automáticamente">
            <a:extLst>
              <a:ext uri="{FF2B5EF4-FFF2-40B4-BE49-F238E27FC236}">
                <a16:creationId xmlns:a16="http://schemas.microsoft.com/office/drawing/2014/main" id="{20F164A1-01B3-4971-AC8C-D17E206BC8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139" y="3586508"/>
            <a:ext cx="122494" cy="138243"/>
          </a:xfrm>
          <a:prstGeom prst="rect">
            <a:avLst/>
          </a:prstGeom>
        </p:spPr>
      </p:pic>
      <p:pic>
        <p:nvPicPr>
          <p:cNvPr id="10" name="Imagen 9">
            <a:extLst>
              <a:ext uri="{FF2B5EF4-FFF2-40B4-BE49-F238E27FC236}">
                <a16:creationId xmlns:a16="http://schemas.microsoft.com/office/drawing/2014/main" id="{275C1466-50D3-4395-8BE1-4F428F8892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89364" y="0"/>
            <a:ext cx="1416050" cy="171450"/>
          </a:xfrm>
          <a:prstGeom prst="rect">
            <a:avLst/>
          </a:prstGeom>
        </p:spPr>
      </p:pic>
      <p:pic>
        <p:nvPicPr>
          <p:cNvPr id="17" name="Imagen 16">
            <a:extLst>
              <a:ext uri="{FF2B5EF4-FFF2-40B4-BE49-F238E27FC236}">
                <a16:creationId xmlns:a16="http://schemas.microsoft.com/office/drawing/2014/main" id="{1402B230-DF61-40E2-8DD6-1C29D0DB93C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080" y="6235097"/>
            <a:ext cx="3390900" cy="627316"/>
          </a:xfrm>
          <a:prstGeom prst="rect">
            <a:avLst/>
          </a:prstGeom>
        </p:spPr>
      </p:pic>
      <p:sp>
        <p:nvSpPr>
          <p:cNvPr id="12" name="CuadroTexto 11">
            <a:extLst>
              <a:ext uri="{FF2B5EF4-FFF2-40B4-BE49-F238E27FC236}">
                <a16:creationId xmlns:a16="http://schemas.microsoft.com/office/drawing/2014/main" id="{C94A9A73-EC5C-6F42-BC86-CD26CC815E9C}"/>
              </a:ext>
            </a:extLst>
          </p:cNvPr>
          <p:cNvSpPr txBox="1"/>
          <p:nvPr/>
        </p:nvSpPr>
        <p:spPr>
          <a:xfrm>
            <a:off x="1117485" y="943922"/>
            <a:ext cx="9180109" cy="605294"/>
          </a:xfrm>
          <a:prstGeom prst="rect">
            <a:avLst/>
          </a:prstGeom>
          <a:noFill/>
        </p:spPr>
        <p:txBody>
          <a:bodyPr wrap="square" rtlCol="0">
            <a:spAutoFit/>
          </a:bodyPr>
          <a:lstStyle/>
          <a:p>
            <a:pPr>
              <a:lnSpc>
                <a:spcPts val="4014"/>
              </a:lnSpc>
            </a:pPr>
            <a:r>
              <a:rPr lang="es-CL" sz="4400" b="1" dirty="0">
                <a:solidFill>
                  <a:srgbClr val="005689"/>
                </a:solidFill>
              </a:rPr>
              <a:t> Requisitos Empresa.</a:t>
            </a:r>
          </a:p>
        </p:txBody>
      </p:sp>
      <p:sp>
        <p:nvSpPr>
          <p:cNvPr id="13" name="Rectángulo 12">
            <a:extLst>
              <a:ext uri="{FF2B5EF4-FFF2-40B4-BE49-F238E27FC236}">
                <a16:creationId xmlns:a16="http://schemas.microsoft.com/office/drawing/2014/main" id="{DBFF962F-FF93-234B-A24F-BE3D6BA13ECF}"/>
              </a:ext>
            </a:extLst>
          </p:cNvPr>
          <p:cNvSpPr/>
          <p:nvPr/>
        </p:nvSpPr>
        <p:spPr>
          <a:xfrm>
            <a:off x="1690370" y="1489852"/>
            <a:ext cx="8881872" cy="4861780"/>
          </a:xfrm>
          <a:prstGeom prst="rect">
            <a:avLst/>
          </a:prstGeom>
        </p:spPr>
        <p:txBody>
          <a:bodyPr wrap="square">
            <a:spAutoFit/>
          </a:bodyPr>
          <a:lstStyle/>
          <a:p>
            <a:pPr marL="178868" algn="just">
              <a:spcBef>
                <a:spcPct val="20000"/>
              </a:spcBef>
            </a:pPr>
            <a:r>
              <a:rPr lang="es-ES" sz="1867" b="1" dirty="0">
                <a:solidFill>
                  <a:srgbClr val="5A5A5A"/>
                </a:solidFill>
              </a:rPr>
              <a:t>Pueden postular al Programa:</a:t>
            </a:r>
          </a:p>
          <a:p>
            <a:pPr marL="178868" algn="just">
              <a:spcBef>
                <a:spcPct val="20000"/>
              </a:spcBef>
            </a:pPr>
            <a:r>
              <a:rPr lang="es-ES" sz="1867" b="1" dirty="0">
                <a:solidFill>
                  <a:srgbClr val="5A5A5A"/>
                </a:solidFill>
              </a:rPr>
              <a:t> </a:t>
            </a:r>
          </a:p>
          <a:p>
            <a:pPr marL="304815" indent="-304815" algn="just">
              <a:spcBef>
                <a:spcPct val="20000"/>
              </a:spcBef>
              <a:buFont typeface="Arial" panose="020B0604020202020204" pitchFamily="34" charset="0"/>
              <a:buChar char="•"/>
            </a:pPr>
            <a:r>
              <a:rPr lang="es-ES" sz="1867" b="1" dirty="0">
                <a:solidFill>
                  <a:srgbClr val="5A5A5A"/>
                </a:solidFill>
              </a:rPr>
              <a:t>Las  empresas  contribuyentes  de  Primera  Categoría (Decreto Ley N°824), sobre Impuesto a la Renta, conforme  a lo establecido en el artículo 20. </a:t>
            </a:r>
          </a:p>
          <a:p>
            <a:pPr marL="304815" indent="-304815" algn="just">
              <a:spcBef>
                <a:spcPct val="20000"/>
              </a:spcBef>
              <a:buFont typeface="Arial" panose="020B0604020202020204" pitchFamily="34" charset="0"/>
              <a:buChar char="•"/>
            </a:pPr>
            <a:endParaRPr lang="es-ES" sz="1867" b="1" dirty="0">
              <a:solidFill>
                <a:srgbClr val="5A5A5A"/>
              </a:solidFill>
            </a:endParaRPr>
          </a:p>
          <a:p>
            <a:pPr marL="304815" indent="-304815" algn="just">
              <a:spcBef>
                <a:spcPct val="20000"/>
              </a:spcBef>
              <a:buFont typeface="Arial" panose="020B0604020202020204" pitchFamily="34" charset="0"/>
              <a:buChar char="•"/>
            </a:pPr>
            <a:r>
              <a:rPr lang="es-ES" sz="1867" b="1" dirty="0">
                <a:solidFill>
                  <a:srgbClr val="5A5A5A"/>
                </a:solidFill>
              </a:rPr>
              <a:t>Mínimo de 5 trabajadores contratados. </a:t>
            </a:r>
          </a:p>
          <a:p>
            <a:pPr marL="304815" indent="-304815" algn="just">
              <a:spcBef>
                <a:spcPct val="20000"/>
              </a:spcBef>
              <a:buFont typeface="Arial" panose="020B0604020202020204" pitchFamily="34" charset="0"/>
              <a:buChar char="•"/>
            </a:pPr>
            <a:endParaRPr lang="es-ES" sz="1867" b="1" dirty="0">
              <a:solidFill>
                <a:srgbClr val="5A5A5A"/>
              </a:solidFill>
            </a:endParaRPr>
          </a:p>
          <a:p>
            <a:pPr marL="304815" indent="-304815" algn="just">
              <a:spcBef>
                <a:spcPct val="20000"/>
              </a:spcBef>
              <a:buFont typeface="Arial" panose="020B0604020202020204" pitchFamily="34" charset="0"/>
              <a:buChar char="•"/>
            </a:pPr>
            <a:r>
              <a:rPr lang="es-ES" sz="1867" b="1" dirty="0">
                <a:solidFill>
                  <a:srgbClr val="5A5A5A"/>
                </a:solidFill>
              </a:rPr>
              <a:t>Que hayan realizado por lo menos una declaración anual de impuestos.</a:t>
            </a:r>
          </a:p>
          <a:p>
            <a:pPr marL="304815" indent="-304815" algn="just">
              <a:spcBef>
                <a:spcPct val="20000"/>
              </a:spcBef>
              <a:buFont typeface="Arial" panose="020B0604020202020204" pitchFamily="34" charset="0"/>
              <a:buChar char="•"/>
            </a:pPr>
            <a:endParaRPr lang="es-ES" sz="1867" b="1" dirty="0">
              <a:solidFill>
                <a:srgbClr val="5A5A5A"/>
              </a:solidFill>
            </a:endParaRPr>
          </a:p>
          <a:p>
            <a:pPr marL="304815" indent="-304815" algn="just">
              <a:spcBef>
                <a:spcPct val="20000"/>
              </a:spcBef>
              <a:buFont typeface="Arial" panose="020B0604020202020204" pitchFamily="34" charset="0"/>
              <a:buChar char="•"/>
            </a:pPr>
            <a:r>
              <a:rPr lang="es-ES" sz="1867" b="1" dirty="0">
                <a:solidFill>
                  <a:srgbClr val="5A5A5A"/>
                </a:solidFill>
              </a:rPr>
              <a:t>Las empresas deberán estar inscritas en el Registro de Entidades Receptoras de Fondos Públicos del SENCE (</a:t>
            </a:r>
            <a:r>
              <a:rPr lang="es-ES" sz="1867" b="1" dirty="0" err="1">
                <a:solidFill>
                  <a:srgbClr val="5A5A5A"/>
                </a:solidFill>
              </a:rPr>
              <a:t>receptores.sence.cl</a:t>
            </a:r>
            <a:r>
              <a:rPr lang="es-ES" sz="1867" b="1" dirty="0">
                <a:solidFill>
                  <a:srgbClr val="5A5A5A"/>
                </a:solidFill>
              </a:rPr>
              <a:t>), conforme lo establece la Ley Nº19.862.</a:t>
            </a:r>
          </a:p>
          <a:p>
            <a:pPr marL="178868" algn="just"/>
            <a:endParaRPr lang="es-ES" sz="1867" dirty="0">
              <a:solidFill>
                <a:srgbClr val="5A5A5A"/>
              </a:solidFill>
            </a:endParaRPr>
          </a:p>
        </p:txBody>
      </p:sp>
      <p:pic>
        <p:nvPicPr>
          <p:cNvPr id="11" name="Imagen 10">
            <a:extLst>
              <a:ext uri="{FF2B5EF4-FFF2-40B4-BE49-F238E27FC236}">
                <a16:creationId xmlns:a16="http://schemas.microsoft.com/office/drawing/2014/main" id="{BCD508A2-37A2-4BAA-A061-6B8FC976676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631680" y="5790046"/>
            <a:ext cx="2271029" cy="780666"/>
          </a:xfrm>
          <a:prstGeom prst="rect">
            <a:avLst/>
          </a:prstGeom>
        </p:spPr>
      </p:pic>
    </p:spTree>
    <p:extLst>
      <p:ext uri="{BB962C8B-B14F-4D97-AF65-F5344CB8AC3E}">
        <p14:creationId xmlns:p14="http://schemas.microsoft.com/office/powerpoint/2010/main" val="28007137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descr="Imagen que contiene ventana, interior, blanco, tabla&#10;&#10;Descripción generada automáticamente">
            <a:extLst>
              <a:ext uri="{FF2B5EF4-FFF2-40B4-BE49-F238E27FC236}">
                <a16:creationId xmlns:a16="http://schemas.microsoft.com/office/drawing/2014/main" id="{A5B86105-A90D-402E-B2BB-572FB6DD0E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13"/>
            <a:ext cx="12192000" cy="6858000"/>
          </a:xfrm>
          <a:prstGeom prst="rect">
            <a:avLst/>
          </a:prstGeom>
        </p:spPr>
      </p:pic>
      <p:pic>
        <p:nvPicPr>
          <p:cNvPr id="9" name="Imagen 8" descr="Imagen que contiene dibujo&#10;&#10;Descripción generada automáticamente">
            <a:extLst>
              <a:ext uri="{FF2B5EF4-FFF2-40B4-BE49-F238E27FC236}">
                <a16:creationId xmlns:a16="http://schemas.microsoft.com/office/drawing/2014/main" id="{79ACBB72-F841-40D7-A206-D71ED7113D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139" y="2628153"/>
            <a:ext cx="122494" cy="138243"/>
          </a:xfrm>
          <a:prstGeom prst="rect">
            <a:avLst/>
          </a:prstGeom>
        </p:spPr>
      </p:pic>
      <p:pic>
        <p:nvPicPr>
          <p:cNvPr id="14" name="Imagen 13" descr="Imagen que contiene dibujo&#10;&#10;Descripción generada automáticamente">
            <a:extLst>
              <a:ext uri="{FF2B5EF4-FFF2-40B4-BE49-F238E27FC236}">
                <a16:creationId xmlns:a16="http://schemas.microsoft.com/office/drawing/2014/main" id="{20F164A1-01B3-4971-AC8C-D17E206BC8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139" y="3586508"/>
            <a:ext cx="122494" cy="138243"/>
          </a:xfrm>
          <a:prstGeom prst="rect">
            <a:avLst/>
          </a:prstGeom>
        </p:spPr>
      </p:pic>
      <p:pic>
        <p:nvPicPr>
          <p:cNvPr id="10" name="Imagen 9">
            <a:extLst>
              <a:ext uri="{FF2B5EF4-FFF2-40B4-BE49-F238E27FC236}">
                <a16:creationId xmlns:a16="http://schemas.microsoft.com/office/drawing/2014/main" id="{275C1466-50D3-4395-8BE1-4F428F8892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89364" y="0"/>
            <a:ext cx="1416050" cy="171450"/>
          </a:xfrm>
          <a:prstGeom prst="rect">
            <a:avLst/>
          </a:prstGeom>
        </p:spPr>
      </p:pic>
      <p:pic>
        <p:nvPicPr>
          <p:cNvPr id="17" name="Imagen 16">
            <a:extLst>
              <a:ext uri="{FF2B5EF4-FFF2-40B4-BE49-F238E27FC236}">
                <a16:creationId xmlns:a16="http://schemas.microsoft.com/office/drawing/2014/main" id="{1402B230-DF61-40E2-8DD6-1C29D0DB93C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080" y="6235097"/>
            <a:ext cx="3390900" cy="627316"/>
          </a:xfrm>
          <a:prstGeom prst="rect">
            <a:avLst/>
          </a:prstGeom>
        </p:spPr>
      </p:pic>
      <p:sp>
        <p:nvSpPr>
          <p:cNvPr id="12" name="CuadroTexto 11">
            <a:extLst>
              <a:ext uri="{FF2B5EF4-FFF2-40B4-BE49-F238E27FC236}">
                <a16:creationId xmlns:a16="http://schemas.microsoft.com/office/drawing/2014/main" id="{C94A9A73-EC5C-6F42-BC86-CD26CC815E9C}"/>
              </a:ext>
            </a:extLst>
          </p:cNvPr>
          <p:cNvSpPr txBox="1"/>
          <p:nvPr/>
        </p:nvSpPr>
        <p:spPr>
          <a:xfrm>
            <a:off x="1117485" y="943922"/>
            <a:ext cx="9180109" cy="605294"/>
          </a:xfrm>
          <a:prstGeom prst="rect">
            <a:avLst/>
          </a:prstGeom>
          <a:noFill/>
        </p:spPr>
        <p:txBody>
          <a:bodyPr wrap="square" rtlCol="0">
            <a:spAutoFit/>
          </a:bodyPr>
          <a:lstStyle/>
          <a:p>
            <a:pPr>
              <a:lnSpc>
                <a:spcPts val="4014"/>
              </a:lnSpc>
            </a:pPr>
            <a:r>
              <a:rPr lang="es-CL" sz="4400" b="1" dirty="0">
                <a:solidFill>
                  <a:srgbClr val="005689"/>
                </a:solidFill>
              </a:rPr>
              <a:t>Requisitos Contratos.</a:t>
            </a:r>
          </a:p>
        </p:txBody>
      </p:sp>
      <p:sp>
        <p:nvSpPr>
          <p:cNvPr id="13" name="Rectángulo 12">
            <a:extLst>
              <a:ext uri="{FF2B5EF4-FFF2-40B4-BE49-F238E27FC236}">
                <a16:creationId xmlns:a16="http://schemas.microsoft.com/office/drawing/2014/main" id="{DBFF962F-FF93-234B-A24F-BE3D6BA13ECF}"/>
              </a:ext>
            </a:extLst>
          </p:cNvPr>
          <p:cNvSpPr/>
          <p:nvPr/>
        </p:nvSpPr>
        <p:spPr>
          <a:xfrm>
            <a:off x="1690370" y="1489851"/>
            <a:ext cx="8881872" cy="4574457"/>
          </a:xfrm>
          <a:prstGeom prst="rect">
            <a:avLst/>
          </a:prstGeom>
        </p:spPr>
        <p:txBody>
          <a:bodyPr wrap="square">
            <a:spAutoFit/>
          </a:bodyPr>
          <a:lstStyle/>
          <a:p>
            <a:pPr marL="178868" algn="just">
              <a:spcBef>
                <a:spcPct val="20000"/>
              </a:spcBef>
            </a:pPr>
            <a:r>
              <a:rPr lang="es-ES" sz="1867" b="1" dirty="0">
                <a:solidFill>
                  <a:srgbClr val="5A5A5A"/>
                </a:solidFill>
              </a:rPr>
              <a:t>Requisitos para los contratos de Aprendices:</a:t>
            </a:r>
          </a:p>
          <a:p>
            <a:pPr marL="178868" algn="just">
              <a:spcBef>
                <a:spcPct val="20000"/>
              </a:spcBef>
            </a:pPr>
            <a:r>
              <a:rPr lang="es-ES" sz="1867" b="1" dirty="0">
                <a:solidFill>
                  <a:srgbClr val="5A5A5A"/>
                </a:solidFill>
              </a:rPr>
              <a:t> </a:t>
            </a:r>
          </a:p>
          <a:p>
            <a:pPr marL="304815" indent="-304815" algn="just">
              <a:spcBef>
                <a:spcPct val="20000"/>
              </a:spcBef>
              <a:buFont typeface="Arial" panose="020B0604020202020204" pitchFamily="34" charset="0"/>
              <a:buChar char="•"/>
            </a:pPr>
            <a:r>
              <a:rPr lang="es-ES" sz="1867" b="1" dirty="0">
                <a:solidFill>
                  <a:srgbClr val="5A5A5A"/>
                </a:solidFill>
              </a:rPr>
              <a:t>Los aprendices deben ser mayores de 15 y menores de 25 años. En casos de discapacidad, el tope llega a los 26 años.</a:t>
            </a:r>
          </a:p>
          <a:p>
            <a:pPr marL="304815" indent="-304815" algn="just">
              <a:spcBef>
                <a:spcPct val="20000"/>
              </a:spcBef>
              <a:buFont typeface="Arial" panose="020B0604020202020204" pitchFamily="34" charset="0"/>
              <a:buChar char="•"/>
            </a:pPr>
            <a:endParaRPr lang="es-ES" sz="1867" b="1" dirty="0">
              <a:solidFill>
                <a:srgbClr val="5A5A5A"/>
              </a:solidFill>
            </a:endParaRPr>
          </a:p>
          <a:p>
            <a:pPr marL="304815" indent="-304815" algn="just">
              <a:spcBef>
                <a:spcPct val="20000"/>
              </a:spcBef>
              <a:buFont typeface="Arial" panose="020B0604020202020204" pitchFamily="34" charset="0"/>
              <a:buChar char="•"/>
            </a:pPr>
            <a:r>
              <a:rPr lang="es-ES" sz="1867" b="1" dirty="0">
                <a:solidFill>
                  <a:srgbClr val="5A5A5A"/>
                </a:solidFill>
              </a:rPr>
              <a:t>Estar contratados a través de un contrato de aprendizaje, regulado a través de los artículos 78 y siguientes del Código del Trabajo. </a:t>
            </a:r>
          </a:p>
          <a:p>
            <a:pPr marL="304815" indent="-304815" algn="just">
              <a:spcBef>
                <a:spcPct val="20000"/>
              </a:spcBef>
              <a:buFont typeface="Arial" panose="020B0604020202020204" pitchFamily="34" charset="0"/>
              <a:buChar char="•"/>
            </a:pPr>
            <a:endParaRPr lang="es-ES" sz="1867" b="1" dirty="0">
              <a:solidFill>
                <a:srgbClr val="5A5A5A"/>
              </a:solidFill>
            </a:endParaRPr>
          </a:p>
          <a:p>
            <a:pPr marL="304815" indent="-304815" algn="just">
              <a:spcBef>
                <a:spcPct val="20000"/>
              </a:spcBef>
              <a:buFont typeface="Arial" panose="020B0604020202020204" pitchFamily="34" charset="0"/>
              <a:buChar char="•"/>
            </a:pPr>
            <a:r>
              <a:rPr lang="es-ES" sz="1867" b="1" dirty="0">
                <a:solidFill>
                  <a:srgbClr val="5A5A5A"/>
                </a:solidFill>
              </a:rPr>
              <a:t>El contrato de aprendizaje deberá tener una duración mínima de 3 meses para poder postular al programa. </a:t>
            </a:r>
          </a:p>
          <a:p>
            <a:pPr marL="304815" indent="-304815" algn="just">
              <a:spcBef>
                <a:spcPct val="20000"/>
              </a:spcBef>
              <a:buFont typeface="Arial" panose="020B0604020202020204" pitchFamily="34" charset="0"/>
              <a:buChar char="•"/>
            </a:pPr>
            <a:endParaRPr lang="es-ES" sz="1867" b="1" dirty="0">
              <a:solidFill>
                <a:srgbClr val="5A5A5A"/>
              </a:solidFill>
            </a:endParaRPr>
          </a:p>
          <a:p>
            <a:pPr marL="304815" indent="-304815" algn="just">
              <a:spcBef>
                <a:spcPct val="20000"/>
              </a:spcBef>
              <a:buFont typeface="Arial" panose="020B0604020202020204" pitchFamily="34" charset="0"/>
              <a:buChar char="•"/>
            </a:pPr>
            <a:r>
              <a:rPr lang="es-ES" sz="1867" b="1" dirty="0">
                <a:solidFill>
                  <a:srgbClr val="5A5A5A"/>
                </a:solidFill>
              </a:rPr>
              <a:t>Remuneración bruta igual o mayor a un salario mínimo mensual y menor o igual a dos salarios mínimos mensuales.</a:t>
            </a:r>
          </a:p>
          <a:p>
            <a:pPr marL="178868" algn="just"/>
            <a:endParaRPr lang="es-ES" sz="1867" dirty="0">
              <a:solidFill>
                <a:srgbClr val="5A5A5A"/>
              </a:solidFill>
            </a:endParaRPr>
          </a:p>
        </p:txBody>
      </p:sp>
      <p:pic>
        <p:nvPicPr>
          <p:cNvPr id="11" name="Imagen 10">
            <a:extLst>
              <a:ext uri="{FF2B5EF4-FFF2-40B4-BE49-F238E27FC236}">
                <a16:creationId xmlns:a16="http://schemas.microsoft.com/office/drawing/2014/main" id="{BCD508A2-37A2-4BAA-A061-6B8FC976676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631680" y="5790046"/>
            <a:ext cx="2271029" cy="780666"/>
          </a:xfrm>
          <a:prstGeom prst="rect">
            <a:avLst/>
          </a:prstGeom>
        </p:spPr>
      </p:pic>
    </p:spTree>
    <p:extLst>
      <p:ext uri="{BB962C8B-B14F-4D97-AF65-F5344CB8AC3E}">
        <p14:creationId xmlns:p14="http://schemas.microsoft.com/office/powerpoint/2010/main" val="16094541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4867677-18BB-9E4F-BE23-CE6715C0B8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44" y="-235999"/>
            <a:ext cx="12282144" cy="7271331"/>
          </a:xfrm>
          <a:prstGeom prst="rect">
            <a:avLst/>
          </a:prstGeom>
        </p:spPr>
      </p:pic>
      <p:pic>
        <p:nvPicPr>
          <p:cNvPr id="8" name="Imagen 7" descr="Imagen que contiene pájaro, ave, avión, aire&#10;&#10;Descripción generada automáticamente">
            <a:extLst>
              <a:ext uri="{FF2B5EF4-FFF2-40B4-BE49-F238E27FC236}">
                <a16:creationId xmlns:a16="http://schemas.microsoft.com/office/drawing/2014/main" id="{166B90DB-29E6-40ED-9EAA-C6A931384C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88" y="2259779"/>
            <a:ext cx="6323463" cy="1158317"/>
          </a:xfrm>
          <a:prstGeom prst="rect">
            <a:avLst/>
          </a:prstGeom>
        </p:spPr>
      </p:pic>
      <p:sp>
        <p:nvSpPr>
          <p:cNvPr id="2" name="Título 1">
            <a:extLst>
              <a:ext uri="{FF2B5EF4-FFF2-40B4-BE49-F238E27FC236}">
                <a16:creationId xmlns:a16="http://schemas.microsoft.com/office/drawing/2014/main" id="{135B5E23-BA9D-49A5-BDF5-A8871B0B6D95}"/>
              </a:ext>
            </a:extLst>
          </p:cNvPr>
          <p:cNvSpPr>
            <a:spLocks noGrp="1"/>
          </p:cNvSpPr>
          <p:nvPr>
            <p:ph type="ctrTitle"/>
          </p:nvPr>
        </p:nvSpPr>
        <p:spPr>
          <a:xfrm>
            <a:off x="292100" y="2428410"/>
            <a:ext cx="6031363" cy="670074"/>
          </a:xfrm>
        </p:spPr>
        <p:txBody>
          <a:bodyPr>
            <a:noAutofit/>
          </a:bodyPr>
          <a:lstStyle/>
          <a:p>
            <a:pPr>
              <a:lnSpc>
                <a:spcPts val="3200"/>
              </a:lnSpc>
            </a:pPr>
            <a:r>
              <a:rPr lang="es-CL" sz="3600" b="1" cap="all" dirty="0">
                <a:solidFill>
                  <a:schemeClr val="bg1"/>
                </a:solidFill>
                <a:latin typeface="+mn-lt"/>
              </a:rPr>
              <a:t>EXPERIENCIA MAYOR 2021</a:t>
            </a:r>
          </a:p>
        </p:txBody>
      </p:sp>
      <p:pic>
        <p:nvPicPr>
          <p:cNvPr id="9" name="Imagen 8">
            <a:extLst>
              <a:ext uri="{FF2B5EF4-FFF2-40B4-BE49-F238E27FC236}">
                <a16:creationId xmlns:a16="http://schemas.microsoft.com/office/drawing/2014/main" id="{0F7F1B33-A4C0-4457-B86C-7171B86245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61028" y="0"/>
            <a:ext cx="1416050" cy="171450"/>
          </a:xfrm>
          <a:prstGeom prst="rect">
            <a:avLst/>
          </a:prstGeom>
        </p:spPr>
      </p:pic>
      <p:pic>
        <p:nvPicPr>
          <p:cNvPr id="7" name="Imagen 6">
            <a:extLst>
              <a:ext uri="{FF2B5EF4-FFF2-40B4-BE49-F238E27FC236}">
                <a16:creationId xmlns:a16="http://schemas.microsoft.com/office/drawing/2014/main" id="{B9039FC4-2191-D949-A9DE-1C59E90F1BB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925169" y="5521157"/>
            <a:ext cx="2807236" cy="964987"/>
          </a:xfrm>
          <a:prstGeom prst="rect">
            <a:avLst/>
          </a:prstGeom>
        </p:spPr>
      </p:pic>
    </p:spTree>
    <p:extLst>
      <p:ext uri="{BB962C8B-B14F-4D97-AF65-F5344CB8AC3E}">
        <p14:creationId xmlns:p14="http://schemas.microsoft.com/office/powerpoint/2010/main" val="35661021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1603</Words>
  <Application>Microsoft Office PowerPoint</Application>
  <PresentationFormat>Panorámica</PresentationFormat>
  <Paragraphs>203</Paragraphs>
  <Slides>29</Slides>
  <Notes>8</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29</vt:i4>
      </vt:variant>
    </vt:vector>
  </HeadingPairs>
  <TitlesOfParts>
    <vt:vector size="37" baseType="lpstr">
      <vt:lpstr>Arial</vt:lpstr>
      <vt:lpstr>Calibri</vt:lpstr>
      <vt:lpstr>Century Gothic</vt:lpstr>
      <vt:lpstr>Courier New</vt:lpstr>
      <vt:lpstr>gobCL</vt:lpstr>
      <vt:lpstr>Trebuchet MS</vt:lpstr>
      <vt:lpstr>Wingdings 3</vt:lpstr>
      <vt:lpstr>Ion</vt:lpstr>
      <vt:lpstr>Presentación de PowerPoint</vt:lpstr>
      <vt:lpstr>SENCE APOYA A LAS EMPRESAS</vt:lpstr>
      <vt:lpstr>Apoyo que ofrece la Ejecutiva Empresa SENCE </vt:lpstr>
      <vt:lpstr>APRENDICES 2021</vt:lpstr>
      <vt:lpstr>Programa Aprendices</vt:lpstr>
      <vt:lpstr>Presentación de PowerPoint</vt:lpstr>
      <vt:lpstr>Presentación de PowerPoint</vt:lpstr>
      <vt:lpstr>Presentación de PowerPoint</vt:lpstr>
      <vt:lpstr>EXPERIENCIA MAYOR 2021</vt:lpstr>
      <vt:lpstr>Presentación de PowerPoint</vt:lpstr>
      <vt:lpstr>Presentación de PowerPoint</vt:lpstr>
      <vt:lpstr>Presentación de PowerPoint</vt:lpstr>
      <vt:lpstr>Evaluación y Certificación de Competencias Laborales</vt:lpstr>
      <vt:lpstr>Presentación de PowerPoint</vt:lpstr>
      <vt:lpstr>Perfiles</vt:lpstr>
      <vt:lpstr>Subsidio Protege </vt:lpstr>
      <vt:lpstr>Subsidio Protege/Requisitos:</vt:lpstr>
      <vt:lpstr>Subsidio protege</vt:lpstr>
      <vt:lpstr>Ventanas de Postulación y Pagos Postulación: www.subsidioalempleo.cl</vt:lpstr>
      <vt:lpstr>No podrán acceder al beneficio:</vt:lpstr>
      <vt:lpstr>Presentación de PowerPoint</vt:lpstr>
      <vt:lpstr>Presentación de PowerPoint</vt:lpstr>
      <vt:lpstr>Ventanas de Postulación y Número de Pagos</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Carolina Sanhueza Valdes</dc:creator>
  <cp:lastModifiedBy>Carolina Sanhueza Valdes</cp:lastModifiedBy>
  <cp:revision>2</cp:revision>
  <dcterms:created xsi:type="dcterms:W3CDTF">2022-01-12T11:38:43Z</dcterms:created>
  <dcterms:modified xsi:type="dcterms:W3CDTF">2022-01-12T11:43:20Z</dcterms:modified>
</cp:coreProperties>
</file>