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97" r:id="rId6"/>
    <p:sldId id="298" r:id="rId7"/>
    <p:sldId id="281" r:id="rId8"/>
    <p:sldId id="284" r:id="rId9"/>
    <p:sldId id="285" r:id="rId10"/>
    <p:sldId id="283" r:id="rId11"/>
    <p:sldId id="288" r:id="rId12"/>
    <p:sldId id="287" r:id="rId13"/>
    <p:sldId id="309" r:id="rId14"/>
    <p:sldId id="310" r:id="rId15"/>
    <p:sldId id="307" r:id="rId16"/>
  </p:sldIdLst>
  <p:sldSz cx="9144000" cy="5143500" type="screen16x9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AF33A2C-D156-4CCF-884A-3D1D5FD3E060}">
          <p14:sldIdLst>
            <p14:sldId id="256"/>
            <p14:sldId id="297"/>
            <p14:sldId id="298"/>
            <p14:sldId id="281"/>
            <p14:sldId id="284"/>
            <p14:sldId id="285"/>
            <p14:sldId id="283"/>
            <p14:sldId id="288"/>
            <p14:sldId id="287"/>
            <p14:sldId id="309"/>
            <p14:sldId id="310"/>
            <p14:sldId id="30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691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2" autoAdjust="0"/>
    <p:restoredTop sz="94643"/>
  </p:normalViewPr>
  <p:slideViewPr>
    <p:cSldViewPr snapToGrid="0" snapToObjects="1" showGuides="1">
      <p:cViewPr varScale="1">
        <p:scale>
          <a:sx n="78" d="100"/>
          <a:sy n="78" d="100"/>
        </p:scale>
        <p:origin x="-738" y="-84"/>
      </p:cViewPr>
      <p:guideLst>
        <p:guide orient="horz" pos="691"/>
        <p:guide orient="horz" pos="1620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341" cy="492641"/>
          </a:xfrm>
          <a:prstGeom prst="rect">
            <a:avLst/>
          </a:prstGeom>
        </p:spPr>
        <p:txBody>
          <a:bodyPr vert="horz" lIns="90974" tIns="45487" rIns="90974" bIns="4548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14892" y="0"/>
            <a:ext cx="2919341" cy="492641"/>
          </a:xfrm>
          <a:prstGeom prst="rect">
            <a:avLst/>
          </a:prstGeom>
        </p:spPr>
        <p:txBody>
          <a:bodyPr vert="horz" lIns="90974" tIns="45487" rIns="90974" bIns="45487" rtlCol="0"/>
          <a:lstStyle>
            <a:lvl1pPr algn="r">
              <a:defRPr sz="1200"/>
            </a:lvl1pPr>
          </a:lstStyle>
          <a:p>
            <a:fld id="{52C32654-7472-41BF-9950-8BE6132883E9}" type="datetimeFigureOut">
              <a:rPr lang="es-CL" smtClean="0"/>
              <a:t>02-10-2018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371985"/>
            <a:ext cx="2919341" cy="492641"/>
          </a:xfrm>
          <a:prstGeom prst="rect">
            <a:avLst/>
          </a:prstGeom>
        </p:spPr>
        <p:txBody>
          <a:bodyPr vert="horz" lIns="90974" tIns="45487" rIns="90974" bIns="4548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14892" y="9371985"/>
            <a:ext cx="2919341" cy="492641"/>
          </a:xfrm>
          <a:prstGeom prst="rect">
            <a:avLst/>
          </a:prstGeom>
        </p:spPr>
        <p:txBody>
          <a:bodyPr vert="horz" lIns="90974" tIns="45487" rIns="90974" bIns="45487" rtlCol="0" anchor="b"/>
          <a:lstStyle>
            <a:lvl1pPr algn="r">
              <a:defRPr sz="1200"/>
            </a:lvl1pPr>
          </a:lstStyle>
          <a:p>
            <a:fld id="{7B2748C6-EEA7-4D91-98D5-B3C7D0147D8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1741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>
              <a:defRPr sz="1200"/>
            </a:lvl1pPr>
          </a:lstStyle>
          <a:p>
            <a:fld id="{1CEB5C4B-F48B-4577-B824-F8973D8D83C7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41363"/>
            <a:ext cx="657383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2484" tIns="46242" rIns="92484" bIns="4624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3316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3316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>
              <a:defRPr sz="1200"/>
            </a:lvl1pPr>
          </a:lstStyle>
          <a:p>
            <a:fld id="{FA002958-0A52-4421-8BED-894A40C3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57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"/>
            <a:ext cx="9144000" cy="5143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28600"/>
            <a:ext cx="5029200" cy="1885950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201418"/>
            <a:ext cx="5029200" cy="131445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of Presenter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341248" y="4787360"/>
            <a:ext cx="355600" cy="273844"/>
          </a:xfrm>
        </p:spPr>
        <p:txBody>
          <a:bodyPr/>
          <a:lstStyle/>
          <a:p>
            <a:fld id="{67F67D46-FA1C-4ED2-A69F-7C1709DCD02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786572"/>
            <a:ext cx="8229600" cy="0"/>
          </a:xfrm>
          <a:prstGeom prst="line">
            <a:avLst/>
          </a:prstGeom>
          <a:ln w="190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852846"/>
            <a:ext cx="1080198" cy="14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951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"/>
            <a:ext cx="9144000" cy="5143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5029200" cy="1885950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01418"/>
            <a:ext cx="5029200" cy="13144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59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6566"/>
            <a:ext cx="4038600" cy="34980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96566"/>
            <a:ext cx="4038600" cy="34980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7D46-FA1C-4ED2-A69F-7C1709DCD02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786572"/>
            <a:ext cx="8229600" cy="0"/>
          </a:xfrm>
          <a:prstGeom prst="line">
            <a:avLst/>
          </a:prstGeom>
          <a:ln w="19050" cmpd="sng">
            <a:solidFill>
              <a:srgbClr val="A6CE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4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7331"/>
            <a:ext cx="4038600" cy="308729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07331"/>
            <a:ext cx="4038600" cy="308729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7D46-FA1C-4ED2-A69F-7C1709DCD02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907256"/>
            <a:ext cx="4038600" cy="542925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907256"/>
            <a:ext cx="4038600" cy="542925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" y="786572"/>
            <a:ext cx="8229600" cy="0"/>
          </a:xfrm>
          <a:prstGeom prst="line">
            <a:avLst/>
          </a:prstGeom>
          <a:ln w="19050" cmpd="sng">
            <a:solidFill>
              <a:srgbClr val="A6CE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22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7D46-FA1C-4ED2-A69F-7C1709DCD02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786572"/>
            <a:ext cx="8229600" cy="0"/>
          </a:xfrm>
          <a:prstGeom prst="line">
            <a:avLst/>
          </a:prstGeom>
          <a:ln w="19050" cmpd="sng">
            <a:solidFill>
              <a:srgbClr val="A6CE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77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7D46-FA1C-4ED2-A69F-7C1709DC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9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2579"/>
            <a:ext cx="8229600" cy="56953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7281"/>
            <a:ext cx="8229600" cy="36230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1200" y="4777312"/>
            <a:ext cx="355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67F67D46-FA1C-4ED2-A69F-7C1709DCD0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852846"/>
            <a:ext cx="1080198" cy="14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3722918" y="4852846"/>
            <a:ext cx="228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Arial Narrow" panose="020B0606020202030204" pitchFamily="34" charset="0"/>
              </a:rPr>
              <a:t>Proprietary Information of Albemarle Corporation.</a:t>
            </a:r>
          </a:p>
        </p:txBody>
      </p:sp>
    </p:spTree>
    <p:extLst>
      <p:ext uri="{BB962C8B-B14F-4D97-AF65-F5344CB8AC3E}">
        <p14:creationId xmlns:p14="http://schemas.microsoft.com/office/powerpoint/2010/main" val="208328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2" r:id="rId4"/>
    <p:sldLayoutId id="2147483657" r:id="rId5"/>
    <p:sldLayoutId id="2147483654" r:id="rId6"/>
    <p:sldLayoutId id="2147483655" r:id="rId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7145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875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37352"/>
            <a:ext cx="5029200" cy="131445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 </a:t>
            </a:r>
            <a:r>
              <a:rPr lang="en-US" sz="2000" dirty="0" err="1" smtClean="0"/>
              <a:t>Octubre</a:t>
            </a:r>
            <a:r>
              <a:rPr lang="en-US" sz="2000" dirty="0" smtClean="0"/>
              <a:t> 2018</a:t>
            </a:r>
            <a:endParaRPr lang="en-US" sz="2000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85799" y="1860727"/>
            <a:ext cx="6000293" cy="57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Albemarle Chile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820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</a:t>
            </a:r>
            <a:r>
              <a:rPr lang="es-CL" dirty="0" smtClean="0"/>
              <a:t>ategorías </a:t>
            </a:r>
            <a:r>
              <a:rPr lang="es-CL" dirty="0" smtClean="0"/>
              <a:t>de Servicios.</a:t>
            </a:r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7D46-FA1C-4ED2-A69F-7C1709DCD02A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193798"/>
              </p:ext>
            </p:extLst>
          </p:nvPr>
        </p:nvGraphicFramePr>
        <p:xfrm>
          <a:off x="279762" y="1314093"/>
          <a:ext cx="3201947" cy="2939415"/>
        </p:xfrm>
        <a:graphic>
          <a:graphicData uri="http://schemas.openxmlformats.org/drawingml/2006/table">
            <a:tbl>
              <a:tblPr/>
              <a:tblGrid>
                <a:gridCol w="2006559"/>
                <a:gridCol w="119538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Servicios Corporativos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Administración </a:t>
                      </a:r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instalaciones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 de Embalaje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Subcontratación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Fletes y Logistica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Micelaneos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Gases Industriales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Manejo de residuos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Marketing y publicidad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ular Callout 2"/>
          <p:cNvSpPr/>
          <p:nvPr/>
        </p:nvSpPr>
        <p:spPr>
          <a:xfrm>
            <a:off x="2864936" y="1009293"/>
            <a:ext cx="1893519" cy="1035035"/>
          </a:xfrm>
          <a:prstGeom prst="wedgeRectCallout">
            <a:avLst>
              <a:gd name="adj1" fmla="val -88850"/>
              <a:gd name="adj2" fmla="val 23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es-CL" sz="900" b="1" dirty="0" smtClean="0"/>
              <a:t>Artículos </a:t>
            </a:r>
            <a:r>
              <a:rPr lang="es-CL" sz="900" b="1" dirty="0"/>
              <a:t>de construcción</a:t>
            </a:r>
          </a:p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es-CL" sz="900" b="1" dirty="0" smtClean="0"/>
              <a:t>Artículos Eléctricos</a:t>
            </a:r>
            <a:endParaRPr lang="es-CL" sz="900" b="1" dirty="0"/>
          </a:p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es-CL" sz="900" b="1" dirty="0" smtClean="0"/>
              <a:t>Artículos Filtración</a:t>
            </a:r>
            <a:endParaRPr lang="es-CL" sz="900" b="1" dirty="0"/>
          </a:p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es-CL" sz="900" b="1" dirty="0"/>
              <a:t>Herramientas De </a:t>
            </a:r>
            <a:r>
              <a:rPr lang="es-CL" sz="900" b="1" dirty="0" smtClean="0"/>
              <a:t>mano</a:t>
            </a:r>
          </a:p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es-CL" sz="900" b="1" dirty="0" smtClean="0"/>
              <a:t>Equipos de Laboratorio</a:t>
            </a:r>
          </a:p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es-CL" sz="900" b="1" dirty="0" smtClean="0"/>
              <a:t>EPP</a:t>
            </a:r>
          </a:p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es-CL" sz="900" b="1" dirty="0" smtClean="0"/>
              <a:t>Bombas</a:t>
            </a:r>
            <a:endParaRPr lang="es-CL" sz="900" b="1" dirty="0"/>
          </a:p>
        </p:txBody>
      </p:sp>
      <p:sp>
        <p:nvSpPr>
          <p:cNvPr id="6" name="Rectangular Callout 5"/>
          <p:cNvSpPr/>
          <p:nvPr/>
        </p:nvSpPr>
        <p:spPr>
          <a:xfrm>
            <a:off x="3128944" y="2509948"/>
            <a:ext cx="1893518" cy="1597792"/>
          </a:xfrm>
          <a:prstGeom prst="wedgeRectCallout">
            <a:avLst>
              <a:gd name="adj1" fmla="val -88441"/>
              <a:gd name="adj2" fmla="val -746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es-CL" sz="900" b="1" dirty="0" smtClean="0"/>
              <a:t>Obras menores y  mantenimiento</a:t>
            </a:r>
          </a:p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es-CL" sz="900" b="1" dirty="0" smtClean="0"/>
              <a:t>Servicios de administración</a:t>
            </a:r>
          </a:p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es-CL" sz="900" b="1" dirty="0" smtClean="0"/>
              <a:t>Servicios de consultoría</a:t>
            </a:r>
          </a:p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es-CL" sz="900" b="1" dirty="0" smtClean="0"/>
              <a:t>Servicios de ingeniería</a:t>
            </a:r>
          </a:p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es-CL" sz="900" b="1" dirty="0" smtClean="0"/>
              <a:t>Servicios de recursos humanos</a:t>
            </a:r>
          </a:p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es-CL" sz="900" b="1" dirty="0" smtClean="0"/>
              <a:t>Software</a:t>
            </a:r>
          </a:p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es-CL" sz="900" b="1" dirty="0" err="1" smtClean="0"/>
              <a:t>Datacenter</a:t>
            </a:r>
            <a:endParaRPr lang="es-CL" sz="900" b="1" dirty="0" smtClean="0"/>
          </a:p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es-CL" sz="900" b="1" dirty="0" smtClean="0"/>
              <a:t>IT Hardware</a:t>
            </a:r>
          </a:p>
          <a:p>
            <a:pPr marL="171450" indent="-171450" fontAlgn="b">
              <a:buFont typeface="Arial" panose="020B0604020202020204" pitchFamily="34" charset="0"/>
              <a:buChar char="•"/>
            </a:pPr>
            <a:r>
              <a:rPr lang="es-CL" sz="900" b="1" dirty="0" smtClean="0"/>
              <a:t>IT </a:t>
            </a:r>
            <a:r>
              <a:rPr lang="es-CL" sz="900" b="1" dirty="0" err="1" smtClean="0"/>
              <a:t>Networking</a:t>
            </a:r>
            <a:endParaRPr lang="es-CL" sz="900" b="1" dirty="0" smtClean="0"/>
          </a:p>
        </p:txBody>
      </p:sp>
    </p:spTree>
    <p:extLst>
      <p:ext uri="{BB962C8B-B14F-4D97-AF65-F5344CB8AC3E}">
        <p14:creationId xmlns:p14="http://schemas.microsoft.com/office/powerpoint/2010/main" val="886823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Requerimientos para nuevos proveedores.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CL" sz="1600" dirty="0"/>
              <a:t>Un certificado </a:t>
            </a:r>
            <a:r>
              <a:rPr lang="es-CL" sz="1600" dirty="0" err="1"/>
              <a:t>Dicom</a:t>
            </a:r>
            <a:r>
              <a:rPr lang="es-CL" sz="1600" dirty="0"/>
              <a:t> Comercial, que indique “sin antecedentes comerciales </a:t>
            </a:r>
            <a:r>
              <a:rPr lang="es-CL" sz="1600" dirty="0" err="1"/>
              <a:t>inhabilitantes</a:t>
            </a:r>
            <a:r>
              <a:rPr lang="es-CL" sz="1600" dirty="0" smtClean="0"/>
              <a:t>”.</a:t>
            </a:r>
          </a:p>
          <a:p>
            <a:pPr lvl="0"/>
            <a:endParaRPr lang="es-CL" sz="1600" dirty="0"/>
          </a:p>
          <a:p>
            <a:pPr lvl="0"/>
            <a:r>
              <a:rPr lang="es-CL" sz="1600" dirty="0"/>
              <a:t>Estar registrado en la entidad precalificadora </a:t>
            </a:r>
            <a:r>
              <a:rPr lang="es-CL" sz="1600" dirty="0" smtClean="0"/>
              <a:t>SICEP con </a:t>
            </a:r>
            <a:r>
              <a:rPr lang="es-CL" sz="1600" dirty="0"/>
              <a:t>una evaluación nivel A o </a:t>
            </a:r>
            <a:r>
              <a:rPr lang="es-CL" sz="1600" dirty="0" smtClean="0"/>
              <a:t>B, </a:t>
            </a:r>
            <a:r>
              <a:rPr lang="es-CL" sz="1600" dirty="0"/>
              <a:t>según corresponda a la categoría </a:t>
            </a:r>
            <a:r>
              <a:rPr lang="es-CL" sz="1600" dirty="0" smtClean="0"/>
              <a:t>del servicio requerido</a:t>
            </a:r>
            <a:r>
              <a:rPr lang="es-CL" sz="1600" dirty="0" smtClean="0"/>
              <a:t>.</a:t>
            </a:r>
          </a:p>
          <a:p>
            <a:pPr lvl="0"/>
            <a:endParaRPr lang="es-CL" sz="1600" dirty="0"/>
          </a:p>
          <a:p>
            <a:pPr lvl="0"/>
            <a:r>
              <a:rPr lang="es-CL" sz="1600" dirty="0"/>
              <a:t>Certificado de accidentabilidad de la mutualidad a la cual se encuentre suscrita</a:t>
            </a:r>
            <a:r>
              <a:rPr lang="es-CL" sz="1600" dirty="0" smtClean="0"/>
              <a:t>.</a:t>
            </a:r>
          </a:p>
          <a:p>
            <a:pPr lvl="0"/>
            <a:endParaRPr lang="es-CL" sz="1600" dirty="0" smtClean="0"/>
          </a:p>
          <a:p>
            <a:pPr lvl="0"/>
            <a:r>
              <a:rPr lang="es-CL" sz="1600" dirty="0" smtClean="0"/>
              <a:t>Para empresas de servicios deben obtener una evaluación igual o superior al 80% en el REGISTRO </a:t>
            </a:r>
            <a:r>
              <a:rPr lang="es-CL" sz="1600" dirty="0"/>
              <a:t>DE CLASIFICACIÓN Y </a:t>
            </a:r>
            <a:r>
              <a:rPr lang="es-CL" sz="1600" dirty="0" smtClean="0"/>
              <a:t>PRE-CALIFICACION del departamento de HSS de Albemarle</a:t>
            </a:r>
            <a:r>
              <a:rPr lang="es-CL" sz="1600" dirty="0" smtClean="0"/>
              <a:t>.</a:t>
            </a:r>
          </a:p>
          <a:p>
            <a:pPr lvl="0"/>
            <a:endParaRPr lang="es-CL" sz="1600" dirty="0" smtClean="0"/>
          </a:p>
          <a:p>
            <a:pPr lvl="0"/>
            <a:r>
              <a:rPr lang="es-CL" sz="1600" dirty="0" smtClean="0"/>
              <a:t>Certificación de cumplimiento de obligaciones laborales y previsionales</a:t>
            </a:r>
          </a:p>
          <a:p>
            <a:endParaRPr lang="es-CL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7D46-FA1C-4ED2-A69F-7C1709DCD02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34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85799" y="1860727"/>
            <a:ext cx="6000293" cy="57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Albemarle </a:t>
            </a:r>
            <a:r>
              <a:rPr lang="de-DE" dirty="0" smtClean="0"/>
              <a:t>Chile</a:t>
            </a:r>
          </a:p>
          <a:p>
            <a:r>
              <a:rPr lang="de-DE" sz="2000" dirty="0" err="1" smtClean="0"/>
              <a:t>Octubre</a:t>
            </a:r>
            <a:r>
              <a:rPr lang="de-DE" sz="2000" dirty="0" smtClean="0"/>
              <a:t> 2018</a:t>
            </a:r>
            <a:endParaRPr lang="de-DE" sz="20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85927" y="2957322"/>
            <a:ext cx="5029200" cy="1314450"/>
          </a:xfrm>
        </p:spPr>
        <p:txBody>
          <a:bodyPr/>
          <a:lstStyle/>
          <a:p>
            <a:r>
              <a:rPr lang="es-CL" dirty="0" smtClean="0"/>
              <a:t>Carlos </a:t>
            </a:r>
            <a:r>
              <a:rPr lang="es-CL" dirty="0" err="1"/>
              <a:t>L</a:t>
            </a:r>
            <a:r>
              <a:rPr lang="es-CL" dirty="0" err="1" smtClean="0"/>
              <a:t>opez</a:t>
            </a:r>
            <a:endParaRPr lang="es-CL" dirty="0" smtClean="0"/>
          </a:p>
          <a:p>
            <a:r>
              <a:rPr lang="es-CL" dirty="0" smtClean="0"/>
              <a:t>Regional </a:t>
            </a:r>
            <a:r>
              <a:rPr lang="es-CL" dirty="0"/>
              <a:t>P</a:t>
            </a:r>
            <a:r>
              <a:rPr lang="es-CL" dirty="0" smtClean="0"/>
              <a:t>rocurement </a:t>
            </a:r>
            <a:r>
              <a:rPr lang="es-CL" dirty="0"/>
              <a:t>M</a:t>
            </a:r>
            <a:r>
              <a:rPr lang="es-CL" dirty="0" smtClean="0"/>
              <a:t>anager SA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1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axonsc\AppData\Local\Temp\1\notesD227BA\map_updated_post chemetall with jv2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6"/>
          <a:stretch/>
        </p:blipFill>
        <p:spPr bwMode="auto">
          <a:xfrm>
            <a:off x="1012025" y="1452804"/>
            <a:ext cx="7099479" cy="340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265"/>
            <a:r>
              <a:rPr lang="en-US" sz="1800" b="1" dirty="0"/>
              <a:t>ALBEMARLE</a:t>
            </a:r>
            <a:r>
              <a:rPr lang="en-US" sz="1800" dirty="0"/>
              <a:t> EN EL MUNDO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7D46-FA1C-4ED2-A69F-7C1709DCD02A}" type="slidenum">
              <a:rPr lang="en-US" smtClean="0">
                <a:solidFill>
                  <a:srgbClr val="008576"/>
                </a:solidFill>
              </a:rPr>
              <a:pPr/>
              <a:t>2</a:t>
            </a:fld>
            <a:endParaRPr lang="en-US" dirty="0">
              <a:solidFill>
                <a:srgbClr val="008576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13900" y="829658"/>
            <a:ext cx="8686799" cy="73866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914355"/>
            <a:r>
              <a:rPr lang="es-MX" sz="1400" spc="-15" dirty="0" err="1">
                <a:solidFill>
                  <a:srgbClr val="3C3C3C"/>
                </a:solidFill>
              </a:rPr>
              <a:t>Albemarle</a:t>
            </a:r>
            <a:r>
              <a:rPr lang="es-MX" sz="1400" spc="-15" dirty="0">
                <a:solidFill>
                  <a:srgbClr val="3C3C3C"/>
                </a:solidFill>
              </a:rPr>
              <a:t> es una empresa global de especialidades químicas. Concentra su negocio en bromo, litio y soluciones de refinación. Tiene más de 4.500 trabajadores en el mundo y atiende a clientes repartidos en más de 100 países</a:t>
            </a:r>
            <a:endParaRPr lang="es-CL" sz="1400" spc="-15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7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own Arrow Callout 26"/>
          <p:cNvSpPr/>
          <p:nvPr/>
        </p:nvSpPr>
        <p:spPr>
          <a:xfrm>
            <a:off x="6511680" y="1535744"/>
            <a:ext cx="1591056" cy="801018"/>
          </a:xfrm>
          <a:prstGeom prst="downArrowCallout">
            <a:avLst>
              <a:gd name="adj1" fmla="val 21784"/>
              <a:gd name="adj2" fmla="val 29765"/>
              <a:gd name="adj3" fmla="val 26236"/>
              <a:gd name="adj4" fmla="val 57396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5"/>
            <a:endParaRPr lang="en-US">
              <a:solidFill>
                <a:srgbClr val="A6CE39"/>
              </a:solidFill>
            </a:endParaRPr>
          </a:p>
        </p:txBody>
      </p:sp>
      <p:sp>
        <p:nvSpPr>
          <p:cNvPr id="21" name="Down Arrow Callout 20"/>
          <p:cNvSpPr/>
          <p:nvPr/>
        </p:nvSpPr>
        <p:spPr>
          <a:xfrm>
            <a:off x="3697220" y="1505735"/>
            <a:ext cx="1591056" cy="801018"/>
          </a:xfrm>
          <a:prstGeom prst="downArrowCallout">
            <a:avLst>
              <a:gd name="adj1" fmla="val 21784"/>
              <a:gd name="adj2" fmla="val 29765"/>
              <a:gd name="adj3" fmla="val 26236"/>
              <a:gd name="adj4" fmla="val 57396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5"/>
            <a:endParaRPr lang="en-US">
              <a:solidFill>
                <a:srgbClr val="A6CE3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265"/>
            <a:r>
              <a:rPr lang="en-US" sz="1800" dirty="0"/>
              <a:t>UNIDADES DE NEGOCIO GLOBAL DE ALBEMARLE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7D46-FA1C-4ED2-A69F-7C1709DCD02A}" type="slidenum">
              <a:rPr lang="en-US" smtClean="0">
                <a:solidFill>
                  <a:srgbClr val="008576"/>
                </a:solidFill>
              </a:rPr>
              <a:pPr/>
              <a:t>3</a:t>
            </a:fld>
            <a:endParaRPr lang="en-US" dirty="0">
              <a:solidFill>
                <a:srgbClr val="008576"/>
              </a:solidFill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859139" y="1505735"/>
            <a:ext cx="1591056" cy="801018"/>
          </a:xfrm>
          <a:prstGeom prst="downArrowCallout">
            <a:avLst>
              <a:gd name="adj1" fmla="val 21784"/>
              <a:gd name="adj2" fmla="val 29765"/>
              <a:gd name="adj3" fmla="val 26236"/>
              <a:gd name="adj4" fmla="val 57396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5"/>
            <a:endParaRPr lang="en-US">
              <a:solidFill>
                <a:srgbClr val="A6CE3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9126" y="1605891"/>
            <a:ext cx="1517904" cy="276995"/>
          </a:xfrm>
          <a:prstGeom prst="rect">
            <a:avLst/>
          </a:prstGeom>
          <a:noFill/>
        </p:spPr>
        <p:txBody>
          <a:bodyPr wrap="square" lIns="91436" tIns="45718" rIns="91436" bIns="45718" rtlCol="0" anchor="ctr">
            <a:spAutoFit/>
          </a:bodyPr>
          <a:lstStyle/>
          <a:p>
            <a:pPr algn="ctr" defTabSz="914355"/>
            <a:r>
              <a:rPr lang="en-US" sz="1200" dirty="0" err="1" smtClean="0">
                <a:solidFill>
                  <a:schemeClr val="bg1"/>
                </a:solidFill>
              </a:rPr>
              <a:t>Catalizadores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98571" y="1605890"/>
            <a:ext cx="1517904" cy="27699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 defTabSz="914355"/>
            <a:r>
              <a:rPr lang="en-US" sz="1200" dirty="0" err="1" smtClean="0">
                <a:solidFill>
                  <a:schemeClr val="bg1"/>
                </a:solidFill>
              </a:rPr>
              <a:t>Litio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48255" y="1619887"/>
            <a:ext cx="1517904" cy="27699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 defTabSz="914355"/>
            <a:r>
              <a:rPr lang="en-US" sz="1200" dirty="0" err="1" smtClean="0">
                <a:solidFill>
                  <a:schemeClr val="bg1"/>
                </a:solidFill>
              </a:rPr>
              <a:t>Bromo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4099" name="Picture 3" descr="S:\Corporate Communications\Albemarle\Graphics\Photos\Stock\Catalysts\RCS\RefiningSolution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2823" r="26509" b="16654"/>
          <a:stretch/>
        </p:blipFill>
        <p:spPr bwMode="auto">
          <a:xfrm>
            <a:off x="613553" y="2422437"/>
            <a:ext cx="2082229" cy="142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r="16053"/>
          <a:stretch/>
        </p:blipFill>
        <p:spPr bwMode="auto">
          <a:xfrm>
            <a:off x="3415027" y="2422437"/>
            <a:ext cx="2084993" cy="134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5" r="26293" b="28913"/>
          <a:stretch/>
        </p:blipFill>
        <p:spPr bwMode="auto">
          <a:xfrm>
            <a:off x="6283282" y="2422438"/>
            <a:ext cx="2047852" cy="141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82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LITIO</a:t>
            </a:r>
            <a:r>
              <a:rPr lang="en-US" sz="1800" dirty="0" smtClean="0"/>
              <a:t> Y MATERIALES AVANZADOS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3060"/>
            <a:ext cx="6705600" cy="824303"/>
          </a:xfrm>
        </p:spPr>
        <p:txBody>
          <a:bodyPr>
            <a:normAutofit/>
          </a:bodyPr>
          <a:lstStyle/>
          <a:p>
            <a:pPr>
              <a:lnSpc>
                <a:spcPts val="2000"/>
              </a:lnSpc>
            </a:pPr>
            <a:r>
              <a:rPr lang="es-ES" sz="1400" dirty="0" smtClean="0">
                <a:solidFill>
                  <a:schemeClr val="accent6">
                    <a:lumMod val="75000"/>
                  </a:schemeClr>
                </a:solidFill>
              </a:rPr>
              <a:t>Variados proyectos de litio activos en todo el mundo, incluyendo </a:t>
            </a:r>
            <a:r>
              <a:rPr lang="es-ES" sz="1400" b="1" dirty="0" smtClean="0">
                <a:solidFill>
                  <a:schemeClr val="accent6">
                    <a:lumMod val="75000"/>
                  </a:schemeClr>
                </a:solidFill>
              </a:rPr>
              <a:t>EE.UU. </a:t>
            </a:r>
            <a:r>
              <a:rPr lang="es-ES" sz="14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s-ES" sz="1400" dirty="0" err="1" smtClean="0">
                <a:solidFill>
                  <a:schemeClr val="accent6">
                    <a:lumMod val="75000"/>
                  </a:schemeClr>
                </a:solidFill>
              </a:rPr>
              <a:t>Silver</a:t>
            </a:r>
            <a:r>
              <a:rPr lang="es-ES" sz="1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1400" dirty="0" err="1" smtClean="0">
                <a:solidFill>
                  <a:schemeClr val="accent6">
                    <a:lumMod val="75000"/>
                  </a:schemeClr>
                </a:solidFill>
              </a:rPr>
              <a:t>Peak</a:t>
            </a:r>
            <a:r>
              <a:rPr lang="es-ES" sz="1400" dirty="0" smtClean="0">
                <a:solidFill>
                  <a:schemeClr val="accent6">
                    <a:lumMod val="75000"/>
                  </a:schemeClr>
                </a:solidFill>
              </a:rPr>
              <a:t> y Kings Mountain); </a:t>
            </a:r>
            <a:r>
              <a:rPr lang="es-ES" sz="1400" b="1" dirty="0" smtClean="0">
                <a:solidFill>
                  <a:schemeClr val="accent6">
                    <a:lumMod val="75000"/>
                  </a:schemeClr>
                </a:solidFill>
              </a:rPr>
              <a:t>Chile</a:t>
            </a:r>
            <a:r>
              <a:rPr lang="es-ES" sz="1400" dirty="0" smtClean="0">
                <a:solidFill>
                  <a:schemeClr val="accent6">
                    <a:lumMod val="75000"/>
                  </a:schemeClr>
                </a:solidFill>
              </a:rPr>
              <a:t> (Atacama); </a:t>
            </a:r>
            <a:r>
              <a:rPr lang="es-ES" sz="1400" b="1" dirty="0" smtClean="0">
                <a:solidFill>
                  <a:schemeClr val="accent6">
                    <a:lumMod val="75000"/>
                  </a:schemeClr>
                </a:solidFill>
              </a:rPr>
              <a:t>Australia </a:t>
            </a:r>
            <a:r>
              <a:rPr lang="es-ES" sz="14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s-ES" sz="1400" dirty="0" err="1" smtClean="0">
                <a:solidFill>
                  <a:schemeClr val="accent6">
                    <a:lumMod val="75000"/>
                  </a:schemeClr>
                </a:solidFill>
              </a:rPr>
              <a:t>Greenbushes</a:t>
            </a:r>
            <a:r>
              <a:rPr lang="es-ES" sz="1400" dirty="0" smtClean="0">
                <a:solidFill>
                  <a:schemeClr val="accent6">
                    <a:lumMod val="75000"/>
                  </a:schemeClr>
                </a:solidFill>
              </a:rPr>
              <a:t>); </a:t>
            </a:r>
            <a:r>
              <a:rPr lang="es-ES" sz="1400" b="1" dirty="0" smtClean="0">
                <a:solidFill>
                  <a:schemeClr val="accent6">
                    <a:lumMod val="75000"/>
                  </a:schemeClr>
                </a:solidFill>
              </a:rPr>
              <a:t>China</a:t>
            </a:r>
            <a:r>
              <a:rPr lang="es-ES" sz="1400" dirty="0" smtClean="0">
                <a:solidFill>
                  <a:schemeClr val="accent6">
                    <a:lumMod val="75000"/>
                  </a:schemeClr>
                </a:solidFill>
              </a:rPr>
              <a:t> (Jiangli) y </a:t>
            </a:r>
            <a:r>
              <a:rPr lang="es-ES" sz="1400" b="1" dirty="0" smtClean="0">
                <a:solidFill>
                  <a:schemeClr val="accent6">
                    <a:lumMod val="75000"/>
                  </a:schemeClr>
                </a:solidFill>
              </a:rPr>
              <a:t>Argentina </a:t>
            </a:r>
            <a:r>
              <a:rPr lang="es-ES" sz="14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s-ES" sz="1400" dirty="0" err="1" smtClean="0">
                <a:solidFill>
                  <a:schemeClr val="accent6">
                    <a:lumMod val="75000"/>
                  </a:schemeClr>
                </a:solidFill>
              </a:rPr>
              <a:t>Antofalla</a:t>
            </a:r>
            <a:r>
              <a:rPr lang="es-ES" sz="1400" dirty="0" smtClean="0">
                <a:solidFill>
                  <a:schemeClr val="accent6">
                    <a:lumMod val="75000"/>
                  </a:schemeClr>
                </a:solidFill>
              </a:rPr>
              <a:t>, exploración).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1" y="4767263"/>
            <a:ext cx="380999" cy="273844"/>
          </a:xfrm>
        </p:spPr>
        <p:txBody>
          <a:bodyPr/>
          <a:lstStyle/>
          <a:p>
            <a:fld id="{67F67D46-FA1C-4ED2-A69F-7C1709DCD02A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AutoShape 4" descr="Image result for talison lithium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098" name="Picture 2" descr="http://media.treehugger.com/assets/images/2011/10/lithium-mine-in-neve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30682"/>
            <a:ext cx="2605178" cy="117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d2j21x2d72g5zn.cloudfront.net/Greenbushes_Australia.jpg-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0" y="2230682"/>
            <a:ext cx="2605178" cy="119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75" y="2217755"/>
            <a:ext cx="2605178" cy="119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0375" y="3408022"/>
            <a:ext cx="2605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Silver Peak, USA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01980" y="3408022"/>
            <a:ext cx="2605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Greenbushes, Australia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948375" y="3408022"/>
            <a:ext cx="2605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Atacama, Chile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53405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45 Conector recto"/>
          <p:cNvCxnSpPr/>
          <p:nvPr/>
        </p:nvCxnSpPr>
        <p:spPr>
          <a:xfrm>
            <a:off x="6997232" y="1348454"/>
            <a:ext cx="0" cy="4029304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 flipH="1">
            <a:off x="4943192" y="1348454"/>
            <a:ext cx="2" cy="4029304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153909" y="1348454"/>
            <a:ext cx="0" cy="4029304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3 Conector recto de flecha"/>
          <p:cNvCxnSpPr/>
          <p:nvPr/>
        </p:nvCxnSpPr>
        <p:spPr>
          <a:xfrm flipV="1">
            <a:off x="0" y="2801364"/>
            <a:ext cx="9144000" cy="1"/>
          </a:xfrm>
          <a:prstGeom prst="straightConnector1">
            <a:avLst/>
          </a:prstGeom>
          <a:ln w="38100" cap="rnd">
            <a:solidFill>
              <a:srgbClr val="80808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90342"/>
            <a:ext cx="8064000" cy="486054"/>
          </a:xfrm>
        </p:spPr>
        <p:txBody>
          <a:bodyPr anchor="ctr">
            <a:normAutofit/>
          </a:bodyPr>
          <a:lstStyle/>
          <a:p>
            <a:r>
              <a:rPr lang="en-US" sz="1800" b="1" dirty="0" smtClean="0"/>
              <a:t>DESARROLLO</a:t>
            </a:r>
            <a:r>
              <a:rPr lang="en-US" sz="1800" dirty="0" smtClean="0"/>
              <a:t> HISTÓRICO EN CHILE</a:t>
            </a:r>
            <a:endParaRPr lang="en-US" sz="1800" dirty="0"/>
          </a:p>
        </p:txBody>
      </p:sp>
      <p:sp>
        <p:nvSpPr>
          <p:cNvPr id="5" name="Freeform 38"/>
          <p:cNvSpPr>
            <a:spLocks/>
          </p:cNvSpPr>
          <p:nvPr/>
        </p:nvSpPr>
        <p:spPr bwMode="auto">
          <a:xfrm rot="10800000" flipH="1" flipV="1">
            <a:off x="6364765" y="2161116"/>
            <a:ext cx="105805" cy="622213"/>
          </a:xfrm>
          <a:custGeom>
            <a:avLst/>
            <a:gdLst>
              <a:gd name="T0" fmla="*/ 0 w 120"/>
              <a:gd name="T1" fmla="*/ 2147483647 h 708"/>
              <a:gd name="T2" fmla="*/ 0 w 120"/>
              <a:gd name="T3" fmla="*/ 0 h 708"/>
              <a:gd name="T4" fmla="*/ 2147483647 w 120"/>
              <a:gd name="T5" fmla="*/ 0 h 7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" h="708">
                <a:moveTo>
                  <a:pt x="0" y="708"/>
                </a:moveTo>
                <a:lnTo>
                  <a:pt x="0" y="0"/>
                </a:lnTo>
                <a:lnTo>
                  <a:pt x="120" y="0"/>
                </a:lnTo>
              </a:path>
            </a:pathLst>
          </a:custGeom>
          <a:noFill/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335A8F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23639" y="1778424"/>
            <a:ext cx="1284585" cy="55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16200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400" eaLnBrk="1" hangingPunct="1">
              <a:spcBef>
                <a:spcPct val="5000"/>
              </a:spcBef>
              <a:spcAft>
                <a:spcPct val="5000"/>
              </a:spcAft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900" b="1" dirty="0" smtClean="0">
                <a:solidFill>
                  <a:schemeClr val="tx1">
                    <a:lumMod val="75000"/>
                  </a:schemeClr>
                </a:solidFill>
              </a:rPr>
              <a:t>1975</a:t>
            </a:r>
            <a:endParaRPr lang="en-US" sz="900" b="1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 defTabSz="914400" eaLnBrk="1" hangingPunct="1">
              <a:spcBef>
                <a:spcPct val="5000"/>
              </a:spcBef>
              <a:spcAft>
                <a:spcPct val="5000"/>
              </a:spcAft>
              <a:buClr>
                <a:schemeClr val="tx1"/>
              </a:buClr>
              <a:buSzPct val="80000"/>
            </a:pPr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</a:rPr>
              <a:t>Firma de </a:t>
            </a:r>
            <a:r>
              <a:rPr lang="en-US" sz="800" dirty="0" err="1" smtClean="0">
                <a:solidFill>
                  <a:schemeClr val="tx2">
                    <a:lumMod val="75000"/>
                  </a:schemeClr>
                </a:solidFill>
              </a:rPr>
              <a:t>contrato</a:t>
            </a:r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</a:rPr>
              <a:t> base entre CORFO y Foote</a:t>
            </a:r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Freeform 12"/>
          <p:cNvSpPr>
            <a:spLocks/>
          </p:cNvSpPr>
          <p:nvPr/>
        </p:nvSpPr>
        <p:spPr bwMode="auto">
          <a:xfrm>
            <a:off x="296566" y="1959649"/>
            <a:ext cx="89845" cy="841716"/>
          </a:xfrm>
          <a:custGeom>
            <a:avLst/>
            <a:gdLst>
              <a:gd name="T0" fmla="*/ 0 w 120"/>
              <a:gd name="T1" fmla="*/ 2147483647 h 900"/>
              <a:gd name="T2" fmla="*/ 0 w 120"/>
              <a:gd name="T3" fmla="*/ 0 h 900"/>
              <a:gd name="T4" fmla="*/ 2147483647 w 120"/>
              <a:gd name="T5" fmla="*/ 0 h 9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" h="900">
                <a:moveTo>
                  <a:pt x="0" y="900"/>
                </a:moveTo>
                <a:lnTo>
                  <a:pt x="0" y="0"/>
                </a:lnTo>
                <a:lnTo>
                  <a:pt x="120" y="0"/>
                </a:lnTo>
              </a:path>
            </a:pathLst>
          </a:custGeom>
          <a:noFill/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335A8F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AU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952708" y="1959649"/>
            <a:ext cx="1455572" cy="5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16200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400" eaLnBrk="1" hangingPunct="1">
              <a:spcBef>
                <a:spcPct val="5000"/>
              </a:spcBef>
              <a:spcAft>
                <a:spcPct val="5000"/>
              </a:spcAft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900" b="1" dirty="0" smtClean="0">
                <a:solidFill>
                  <a:schemeClr val="tx1">
                    <a:lumMod val="75000"/>
                  </a:schemeClr>
                </a:solidFill>
              </a:rPr>
              <a:t>1984</a:t>
            </a:r>
            <a:endParaRPr lang="en-US" sz="900" b="1" dirty="0">
              <a:solidFill>
                <a:schemeClr val="tx1">
                  <a:lumMod val="75000"/>
                </a:schemeClr>
              </a:solidFill>
            </a:endParaRPr>
          </a:p>
          <a:p>
            <a:pPr lvl="0">
              <a:spcBef>
                <a:spcPct val="5000"/>
              </a:spcBef>
              <a:spcAft>
                <a:spcPct val="5000"/>
              </a:spcAft>
              <a:buClr>
                <a:schemeClr val="tx1"/>
              </a:buClr>
              <a:buSzPct val="80000"/>
            </a:pPr>
            <a:r>
              <a:rPr lang="es-MX" sz="800" dirty="0">
                <a:solidFill>
                  <a:schemeClr val="tx2">
                    <a:lumMod val="75000"/>
                  </a:schemeClr>
                </a:solidFill>
              </a:rPr>
              <a:t>Primera producción de salmueras concentradas en  Planta Salar </a:t>
            </a:r>
          </a:p>
        </p:txBody>
      </p:sp>
      <p:sp>
        <p:nvSpPr>
          <p:cNvPr id="10" name="Freeform 18"/>
          <p:cNvSpPr>
            <a:spLocks/>
          </p:cNvSpPr>
          <p:nvPr/>
        </p:nvSpPr>
        <p:spPr bwMode="auto">
          <a:xfrm>
            <a:off x="1675330" y="2054316"/>
            <a:ext cx="188888" cy="822960"/>
          </a:xfrm>
          <a:custGeom>
            <a:avLst/>
            <a:gdLst>
              <a:gd name="T0" fmla="*/ 0 w 120"/>
              <a:gd name="T1" fmla="*/ 2147483647 h 900"/>
              <a:gd name="T2" fmla="*/ 0 w 120"/>
              <a:gd name="T3" fmla="*/ 0 h 900"/>
              <a:gd name="T4" fmla="*/ 2147483647 w 120"/>
              <a:gd name="T5" fmla="*/ 0 h 9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" h="900">
                <a:moveTo>
                  <a:pt x="0" y="900"/>
                </a:moveTo>
                <a:lnTo>
                  <a:pt x="0" y="0"/>
                </a:lnTo>
                <a:lnTo>
                  <a:pt x="120" y="0"/>
                </a:lnTo>
              </a:path>
            </a:pathLst>
          </a:custGeom>
          <a:noFill/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335A8F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AU"/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935990" y="3942030"/>
            <a:ext cx="1564175" cy="163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16200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400" eaLnBrk="1" hangingPunct="1">
              <a:spcBef>
                <a:spcPct val="5000"/>
              </a:spcBef>
              <a:spcAft>
                <a:spcPct val="5000"/>
              </a:spcAft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900" b="1" dirty="0" smtClean="0">
                <a:solidFill>
                  <a:schemeClr val="tx1">
                    <a:lumMod val="75000"/>
                  </a:schemeClr>
                </a:solidFill>
              </a:rPr>
              <a:t>1980</a:t>
            </a:r>
            <a:endParaRPr lang="en-US" sz="900" b="1" dirty="0">
              <a:solidFill>
                <a:schemeClr val="tx1">
                  <a:lumMod val="75000"/>
                </a:schemeClr>
              </a:solidFill>
            </a:endParaRPr>
          </a:p>
          <a:p>
            <a:pPr lvl="0"/>
            <a:r>
              <a:rPr lang="es-MX" sz="800" dirty="0">
                <a:solidFill>
                  <a:schemeClr val="tx2">
                    <a:lumMod val="75000"/>
                  </a:schemeClr>
                </a:solidFill>
              </a:rPr>
              <a:t>Sociedad Chilena de Litio (SCL) </a:t>
            </a:r>
            <a:r>
              <a:rPr lang="es-MX" sz="800" dirty="0" smtClean="0">
                <a:solidFill>
                  <a:schemeClr val="tx2">
                    <a:lumMod val="75000"/>
                  </a:schemeClr>
                </a:solidFill>
              </a:rPr>
              <a:t>–hoy </a:t>
            </a:r>
            <a:r>
              <a:rPr lang="es-MX" sz="800" dirty="0" err="1" smtClean="0">
                <a:solidFill>
                  <a:schemeClr val="tx2">
                    <a:lumMod val="75000"/>
                  </a:schemeClr>
                </a:solidFill>
              </a:rPr>
              <a:t>Albemarle</a:t>
            </a:r>
            <a:r>
              <a:rPr lang="es-MX" sz="800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es-MX" sz="800" dirty="0">
                <a:solidFill>
                  <a:schemeClr val="tx2">
                    <a:lumMod val="75000"/>
                  </a:schemeClr>
                </a:solidFill>
              </a:rPr>
              <a:t>se fundó el 13 de agosto </a:t>
            </a:r>
          </a:p>
        </p:txBody>
      </p:sp>
      <p:sp>
        <p:nvSpPr>
          <p:cNvPr id="13" name="Freeform 22"/>
          <p:cNvSpPr>
            <a:spLocks/>
          </p:cNvSpPr>
          <p:nvPr/>
        </p:nvSpPr>
        <p:spPr bwMode="auto">
          <a:xfrm>
            <a:off x="4251804" y="1834577"/>
            <a:ext cx="150055" cy="1028700"/>
          </a:xfrm>
          <a:custGeom>
            <a:avLst/>
            <a:gdLst>
              <a:gd name="T0" fmla="*/ 0 w 120"/>
              <a:gd name="T1" fmla="*/ 2147483647 h 708"/>
              <a:gd name="T2" fmla="*/ 0 w 120"/>
              <a:gd name="T3" fmla="*/ 0 h 708"/>
              <a:gd name="T4" fmla="*/ 2147483647 w 120"/>
              <a:gd name="T5" fmla="*/ 0 h 7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" h="708">
                <a:moveTo>
                  <a:pt x="0" y="708"/>
                </a:moveTo>
                <a:lnTo>
                  <a:pt x="0" y="0"/>
                </a:lnTo>
                <a:lnTo>
                  <a:pt x="120" y="0"/>
                </a:lnTo>
              </a:path>
            </a:pathLst>
          </a:custGeom>
          <a:noFill/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335A8F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AU"/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1752683" y="3263836"/>
            <a:ext cx="1189693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16200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400" eaLnBrk="1" hangingPunct="1">
              <a:spcBef>
                <a:spcPct val="5000"/>
              </a:spcBef>
              <a:spcAft>
                <a:spcPct val="5000"/>
              </a:spcAft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900" b="1" dirty="0" smtClean="0">
                <a:solidFill>
                  <a:schemeClr val="tx1">
                    <a:lumMod val="75000"/>
                  </a:schemeClr>
                </a:solidFill>
              </a:rPr>
              <a:t>1984</a:t>
            </a:r>
            <a:endParaRPr lang="en-US" sz="900" b="1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spcBef>
                <a:spcPct val="5000"/>
              </a:spcBef>
              <a:spcAft>
                <a:spcPct val="5000"/>
              </a:spcAft>
              <a:buClr>
                <a:schemeClr val="tx1"/>
              </a:buClr>
              <a:buSzPct val="75000"/>
            </a:pPr>
            <a:r>
              <a:rPr lang="es-MX" sz="800" dirty="0">
                <a:solidFill>
                  <a:schemeClr val="tx2">
                    <a:lumMod val="75000"/>
                  </a:schemeClr>
                </a:solidFill>
              </a:rPr>
              <a:t>Se inicia </a:t>
            </a:r>
            <a:r>
              <a:rPr lang="es-MX" sz="800" dirty="0" smtClean="0">
                <a:solidFill>
                  <a:schemeClr val="tx2">
                    <a:lumMod val="75000"/>
                  </a:schemeClr>
                </a:solidFill>
              </a:rPr>
              <a:t>producción </a:t>
            </a:r>
            <a:r>
              <a:rPr lang="es-MX" sz="800" dirty="0">
                <a:solidFill>
                  <a:schemeClr val="tx2">
                    <a:lumMod val="75000"/>
                  </a:schemeClr>
                </a:solidFill>
              </a:rPr>
              <a:t>de carbonato de Litio en Planta </a:t>
            </a:r>
            <a:r>
              <a:rPr lang="es-MX" sz="800" dirty="0" smtClean="0">
                <a:solidFill>
                  <a:schemeClr val="tx2">
                    <a:lumMod val="75000"/>
                  </a:schemeClr>
                </a:solidFill>
              </a:rPr>
              <a:t>La </a:t>
            </a:r>
            <a:r>
              <a:rPr lang="es-MX" sz="800" dirty="0">
                <a:solidFill>
                  <a:schemeClr val="tx2">
                    <a:lumMod val="75000"/>
                  </a:schemeClr>
                </a:solidFill>
              </a:rPr>
              <a:t>Negra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5227009" y="3599130"/>
            <a:ext cx="149971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16200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400" eaLnBrk="1" hangingPunct="1">
              <a:spcBef>
                <a:spcPct val="5000"/>
              </a:spcBef>
              <a:spcAft>
                <a:spcPct val="5000"/>
              </a:spcAft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900" b="1" dirty="0" smtClean="0">
                <a:solidFill>
                  <a:schemeClr val="tx1">
                    <a:lumMod val="75000"/>
                  </a:schemeClr>
                </a:solidFill>
              </a:rPr>
              <a:t>2009</a:t>
            </a:r>
          </a:p>
          <a:p>
            <a:pPr lvl="0"/>
            <a:r>
              <a:rPr lang="es-MX" sz="800" dirty="0">
                <a:solidFill>
                  <a:schemeClr val="tx2">
                    <a:lumMod val="75000"/>
                  </a:schemeClr>
                </a:solidFill>
              </a:rPr>
              <a:t>Se invierte en innovación para lograr el proceso de “Cloruro de Litio directo desde Salmuera”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7709324" y="1719952"/>
            <a:ext cx="1107605" cy="43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16200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400" eaLnBrk="1" hangingPunct="1">
              <a:spcBef>
                <a:spcPct val="5000"/>
              </a:spcBef>
              <a:spcAft>
                <a:spcPct val="5000"/>
              </a:spcAft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900" b="1" dirty="0" smtClean="0">
                <a:solidFill>
                  <a:schemeClr val="tx1">
                    <a:lumMod val="75000"/>
                  </a:schemeClr>
                </a:solidFill>
              </a:rPr>
              <a:t>2017</a:t>
            </a:r>
          </a:p>
          <a:p>
            <a:pPr lvl="0">
              <a:spcBef>
                <a:spcPct val="5000"/>
              </a:spcBef>
              <a:spcAft>
                <a:spcPct val="5000"/>
              </a:spcAft>
              <a:buClr>
                <a:schemeClr val="tx1"/>
              </a:buClr>
              <a:buSzPct val="80000"/>
            </a:pPr>
            <a:r>
              <a:rPr lang="es-MX" sz="800" dirty="0">
                <a:solidFill>
                  <a:schemeClr val="tx2">
                    <a:lumMod val="75000"/>
                  </a:schemeClr>
                </a:solidFill>
              </a:rPr>
              <a:t>Nueva planta de carbonato de litio grado batería</a:t>
            </a:r>
          </a:p>
        </p:txBody>
      </p:sp>
      <p:sp>
        <p:nvSpPr>
          <p:cNvPr id="17" name="Freeform 38"/>
          <p:cNvSpPr>
            <a:spLocks/>
          </p:cNvSpPr>
          <p:nvPr/>
        </p:nvSpPr>
        <p:spPr bwMode="auto">
          <a:xfrm rot="10800000" flipH="1">
            <a:off x="5121205" y="2801364"/>
            <a:ext cx="105805" cy="976821"/>
          </a:xfrm>
          <a:custGeom>
            <a:avLst/>
            <a:gdLst>
              <a:gd name="T0" fmla="*/ 0 w 120"/>
              <a:gd name="T1" fmla="*/ 2147483647 h 708"/>
              <a:gd name="T2" fmla="*/ 0 w 120"/>
              <a:gd name="T3" fmla="*/ 0 h 708"/>
              <a:gd name="T4" fmla="*/ 2147483647 w 120"/>
              <a:gd name="T5" fmla="*/ 0 h 7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" h="708">
                <a:moveTo>
                  <a:pt x="0" y="708"/>
                </a:moveTo>
                <a:lnTo>
                  <a:pt x="0" y="0"/>
                </a:lnTo>
                <a:lnTo>
                  <a:pt x="120" y="0"/>
                </a:lnTo>
              </a:path>
            </a:pathLst>
          </a:custGeom>
          <a:noFill/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335A8F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 flipV="1">
            <a:off x="831500" y="2808914"/>
            <a:ext cx="94444" cy="1256092"/>
          </a:xfrm>
          <a:custGeom>
            <a:avLst/>
            <a:gdLst>
              <a:gd name="T0" fmla="*/ 0 w 120"/>
              <a:gd name="T1" fmla="*/ 2147483647 h 900"/>
              <a:gd name="T2" fmla="*/ 0 w 120"/>
              <a:gd name="T3" fmla="*/ 0 h 900"/>
              <a:gd name="T4" fmla="*/ 2147483647 w 120"/>
              <a:gd name="T5" fmla="*/ 0 h 9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" h="900">
                <a:moveTo>
                  <a:pt x="0" y="900"/>
                </a:moveTo>
                <a:lnTo>
                  <a:pt x="0" y="0"/>
                </a:lnTo>
                <a:lnTo>
                  <a:pt x="120" y="0"/>
                </a:lnTo>
              </a:path>
            </a:pathLst>
          </a:custGeom>
          <a:noFill/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335A8F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AU"/>
          </a:p>
        </p:txBody>
      </p:sp>
      <p:sp>
        <p:nvSpPr>
          <p:cNvPr id="19" name="Freeform 22"/>
          <p:cNvSpPr>
            <a:spLocks/>
          </p:cNvSpPr>
          <p:nvPr/>
        </p:nvSpPr>
        <p:spPr bwMode="auto">
          <a:xfrm flipV="1">
            <a:off x="1675331" y="2847741"/>
            <a:ext cx="94443" cy="514350"/>
          </a:xfrm>
          <a:custGeom>
            <a:avLst/>
            <a:gdLst>
              <a:gd name="T0" fmla="*/ 0 w 120"/>
              <a:gd name="T1" fmla="*/ 2147483647 h 708"/>
              <a:gd name="T2" fmla="*/ 0 w 120"/>
              <a:gd name="T3" fmla="*/ 0 h 708"/>
              <a:gd name="T4" fmla="*/ 2147483647 w 120"/>
              <a:gd name="T5" fmla="*/ 0 h 7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" h="708">
                <a:moveTo>
                  <a:pt x="0" y="708"/>
                </a:moveTo>
                <a:lnTo>
                  <a:pt x="0" y="0"/>
                </a:lnTo>
                <a:lnTo>
                  <a:pt x="120" y="0"/>
                </a:lnTo>
              </a:path>
            </a:pathLst>
          </a:custGeom>
          <a:noFill/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335A8F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AU"/>
          </a:p>
        </p:txBody>
      </p:sp>
      <p:sp>
        <p:nvSpPr>
          <p:cNvPr id="21" name="27 Elipse"/>
          <p:cNvSpPr/>
          <p:nvPr/>
        </p:nvSpPr>
        <p:spPr>
          <a:xfrm>
            <a:off x="1288803" y="2500947"/>
            <a:ext cx="740021" cy="71265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pic>
        <p:nvPicPr>
          <p:cNvPr id="27" name="Picture 2" descr="C:\Users\FEEDBACK\Desktop\Foto (medio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274" y="2536141"/>
            <a:ext cx="689719" cy="67745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04448" y="4898865"/>
            <a:ext cx="539552" cy="273844"/>
          </a:xfrm>
          <a:prstGeom prst="rect">
            <a:avLst/>
          </a:prstGeom>
        </p:spPr>
        <p:txBody>
          <a:bodyPr/>
          <a:lstStyle/>
          <a:p>
            <a:fld id="{DCC455D5-076E-4EC6-921F-548698AD38C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22" name="Freeform 38"/>
          <p:cNvSpPr>
            <a:spLocks/>
          </p:cNvSpPr>
          <p:nvPr/>
        </p:nvSpPr>
        <p:spPr bwMode="auto">
          <a:xfrm rot="10800000" flipH="1" flipV="1">
            <a:off x="5784397" y="1636847"/>
            <a:ext cx="105805" cy="1145922"/>
          </a:xfrm>
          <a:custGeom>
            <a:avLst/>
            <a:gdLst>
              <a:gd name="T0" fmla="*/ 0 w 120"/>
              <a:gd name="T1" fmla="*/ 2147483647 h 708"/>
              <a:gd name="T2" fmla="*/ 0 w 120"/>
              <a:gd name="T3" fmla="*/ 0 h 708"/>
              <a:gd name="T4" fmla="*/ 2147483647 w 120"/>
              <a:gd name="T5" fmla="*/ 0 h 7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" h="708">
                <a:moveTo>
                  <a:pt x="0" y="708"/>
                </a:moveTo>
                <a:lnTo>
                  <a:pt x="0" y="0"/>
                </a:lnTo>
                <a:lnTo>
                  <a:pt x="120" y="0"/>
                </a:lnTo>
              </a:path>
            </a:pathLst>
          </a:custGeom>
          <a:noFill/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335A8F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996007" y="1420878"/>
            <a:ext cx="1640725" cy="43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16200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400" eaLnBrk="1" hangingPunct="1">
              <a:spcBef>
                <a:spcPct val="5000"/>
              </a:spcBef>
              <a:spcAft>
                <a:spcPct val="5000"/>
              </a:spcAft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900" b="1" dirty="0" smtClean="0">
                <a:solidFill>
                  <a:schemeClr val="tx1">
                    <a:lumMod val="75000"/>
                  </a:schemeClr>
                </a:solidFill>
              </a:rPr>
              <a:t>2015</a:t>
            </a:r>
          </a:p>
          <a:p>
            <a:pPr lvl="0">
              <a:spcBef>
                <a:spcPct val="5000"/>
              </a:spcBef>
              <a:spcAft>
                <a:spcPct val="5000"/>
              </a:spcAft>
              <a:buClr>
                <a:schemeClr val="tx1"/>
              </a:buClr>
              <a:buSzPct val="80000"/>
            </a:pPr>
            <a:r>
              <a:rPr lang="en-US" sz="800" dirty="0" err="1" smtClean="0">
                <a:solidFill>
                  <a:schemeClr val="tx2">
                    <a:lumMod val="75000"/>
                  </a:schemeClr>
                </a:solidFill>
              </a:rPr>
              <a:t>Empresa</a:t>
            </a:r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800" dirty="0" err="1" smtClean="0">
                <a:solidFill>
                  <a:schemeClr val="tx2">
                    <a:lumMod val="75000"/>
                  </a:schemeClr>
                </a:solidFill>
              </a:rPr>
              <a:t>es</a:t>
            </a:r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800" dirty="0" err="1" smtClean="0">
                <a:solidFill>
                  <a:schemeClr val="tx2">
                    <a:lumMod val="75000"/>
                  </a:schemeClr>
                </a:solidFill>
              </a:rPr>
              <a:t>adquirida</a:t>
            </a:r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2">
                    <a:lumMod val="75000"/>
                  </a:schemeClr>
                </a:solidFill>
              </a:rPr>
              <a:t>por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 Albemarle Corporation</a:t>
            </a:r>
          </a:p>
        </p:txBody>
      </p:sp>
      <p:sp>
        <p:nvSpPr>
          <p:cNvPr id="24" name="Freeform 38"/>
          <p:cNvSpPr>
            <a:spLocks/>
          </p:cNvSpPr>
          <p:nvPr/>
        </p:nvSpPr>
        <p:spPr bwMode="auto">
          <a:xfrm>
            <a:off x="7564424" y="1973308"/>
            <a:ext cx="144900" cy="613555"/>
          </a:xfrm>
          <a:custGeom>
            <a:avLst/>
            <a:gdLst>
              <a:gd name="T0" fmla="*/ 0 w 120"/>
              <a:gd name="T1" fmla="*/ 2147483647 h 708"/>
              <a:gd name="T2" fmla="*/ 0 w 120"/>
              <a:gd name="T3" fmla="*/ 0 h 708"/>
              <a:gd name="T4" fmla="*/ 2147483647 w 120"/>
              <a:gd name="T5" fmla="*/ 0 h 7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" h="708">
                <a:moveTo>
                  <a:pt x="0" y="708"/>
                </a:moveTo>
                <a:lnTo>
                  <a:pt x="0" y="0"/>
                </a:lnTo>
                <a:lnTo>
                  <a:pt x="120" y="0"/>
                </a:lnTo>
              </a:path>
            </a:pathLst>
          </a:custGeom>
          <a:noFill/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335A8F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  <p:sp>
        <p:nvSpPr>
          <p:cNvPr id="26" name="Freeform 18"/>
          <p:cNvSpPr>
            <a:spLocks/>
          </p:cNvSpPr>
          <p:nvPr/>
        </p:nvSpPr>
        <p:spPr bwMode="auto">
          <a:xfrm flipV="1">
            <a:off x="6366788" y="2823282"/>
            <a:ext cx="94444" cy="637815"/>
          </a:xfrm>
          <a:custGeom>
            <a:avLst/>
            <a:gdLst>
              <a:gd name="T0" fmla="*/ 0 w 120"/>
              <a:gd name="T1" fmla="*/ 2147483647 h 900"/>
              <a:gd name="T2" fmla="*/ 0 w 120"/>
              <a:gd name="T3" fmla="*/ 0 h 900"/>
              <a:gd name="T4" fmla="*/ 2147483647 w 120"/>
              <a:gd name="T5" fmla="*/ 0 h 9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" h="900">
                <a:moveTo>
                  <a:pt x="0" y="900"/>
                </a:moveTo>
                <a:lnTo>
                  <a:pt x="0" y="0"/>
                </a:lnTo>
                <a:lnTo>
                  <a:pt x="120" y="0"/>
                </a:lnTo>
              </a:path>
            </a:pathLst>
          </a:custGeom>
          <a:noFill/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335A8F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AU"/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6463821" y="3063872"/>
            <a:ext cx="1033505" cy="55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16200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400" eaLnBrk="1" hangingPunct="1">
              <a:spcBef>
                <a:spcPct val="5000"/>
              </a:spcBef>
              <a:spcAft>
                <a:spcPct val="5000"/>
              </a:spcAft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900" b="1" dirty="0" smtClean="0">
                <a:solidFill>
                  <a:schemeClr val="tx1">
                    <a:lumMod val="75000"/>
                  </a:schemeClr>
                </a:solidFill>
              </a:rPr>
              <a:t>2016</a:t>
            </a:r>
            <a:endParaRPr lang="en-US" sz="900" b="1" dirty="0">
              <a:solidFill>
                <a:schemeClr val="tx1">
                  <a:lumMod val="75000"/>
                </a:schemeClr>
              </a:solidFill>
            </a:endParaRPr>
          </a:p>
          <a:p>
            <a:pPr lvl="0"/>
            <a:r>
              <a:rPr lang="en-US" sz="800" dirty="0" err="1">
                <a:solidFill>
                  <a:schemeClr val="tx2">
                    <a:lumMod val="75000"/>
                  </a:schemeClr>
                </a:solidFill>
              </a:rPr>
              <a:t>Aprobación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2">
                    <a:lumMod val="75000"/>
                  </a:schemeClr>
                </a:solidFill>
              </a:rPr>
              <a:t>unánime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2">
                    <a:lumMod val="75000"/>
                  </a:schemeClr>
                </a:solidFill>
              </a:rPr>
              <a:t>nueva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 RCA</a:t>
            </a: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6497139" y="1973308"/>
            <a:ext cx="1000187" cy="37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16200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400" eaLnBrk="1" hangingPunct="1">
              <a:spcBef>
                <a:spcPct val="5000"/>
              </a:spcBef>
              <a:spcAft>
                <a:spcPct val="5000"/>
              </a:spcAft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900" b="1" dirty="0" smtClean="0">
                <a:solidFill>
                  <a:schemeClr val="tx1">
                    <a:lumMod val="75000"/>
                  </a:schemeClr>
                </a:solidFill>
              </a:rPr>
              <a:t>2016</a:t>
            </a:r>
            <a:endParaRPr lang="en-US" sz="900" b="1" dirty="0">
              <a:solidFill>
                <a:schemeClr val="tx1">
                  <a:lumMod val="75000"/>
                </a:schemeClr>
              </a:solidFill>
            </a:endParaRPr>
          </a:p>
          <a:p>
            <a:pPr lvl="0"/>
            <a:r>
              <a:rPr lang="es-MX" sz="800" dirty="0">
                <a:solidFill>
                  <a:schemeClr val="tx2">
                    <a:lumMod val="75000"/>
                  </a:schemeClr>
                </a:solidFill>
              </a:rPr>
              <a:t>Firma de </a:t>
            </a:r>
            <a:r>
              <a:rPr lang="es-MX" sz="800" dirty="0" err="1" smtClean="0">
                <a:solidFill>
                  <a:schemeClr val="tx2">
                    <a:lumMod val="75000"/>
                  </a:schemeClr>
                </a:solidFill>
              </a:rPr>
              <a:t>MoU</a:t>
            </a:r>
            <a:endParaRPr lang="es-MX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s-MX" sz="800" dirty="0" smtClean="0">
                <a:solidFill>
                  <a:schemeClr val="tx2">
                    <a:lumMod val="75000"/>
                  </a:schemeClr>
                </a:solidFill>
              </a:rPr>
              <a:t>con </a:t>
            </a:r>
            <a:r>
              <a:rPr lang="es-MX" sz="800" dirty="0" err="1">
                <a:solidFill>
                  <a:schemeClr val="tx2">
                    <a:lumMod val="75000"/>
                  </a:schemeClr>
                </a:solidFill>
              </a:rPr>
              <a:t>Corfo</a:t>
            </a:r>
            <a:endParaRPr lang="es-MX" sz="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Freeform 18"/>
          <p:cNvSpPr>
            <a:spLocks/>
          </p:cNvSpPr>
          <p:nvPr/>
        </p:nvSpPr>
        <p:spPr bwMode="auto">
          <a:xfrm flipV="1">
            <a:off x="7574488" y="2839801"/>
            <a:ext cx="105746" cy="844957"/>
          </a:xfrm>
          <a:custGeom>
            <a:avLst/>
            <a:gdLst>
              <a:gd name="T0" fmla="*/ 0 w 120"/>
              <a:gd name="T1" fmla="*/ 2147483647 h 900"/>
              <a:gd name="T2" fmla="*/ 0 w 120"/>
              <a:gd name="T3" fmla="*/ 0 h 900"/>
              <a:gd name="T4" fmla="*/ 2147483647 w 120"/>
              <a:gd name="T5" fmla="*/ 0 h 9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" h="900">
                <a:moveTo>
                  <a:pt x="0" y="900"/>
                </a:moveTo>
                <a:lnTo>
                  <a:pt x="0" y="0"/>
                </a:lnTo>
                <a:lnTo>
                  <a:pt x="120" y="0"/>
                </a:lnTo>
              </a:path>
            </a:pathLst>
          </a:custGeom>
          <a:noFill/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335A8F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AU"/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8578205" y="3262279"/>
            <a:ext cx="754191" cy="55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16200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400" eaLnBrk="1" hangingPunct="1">
              <a:spcBef>
                <a:spcPct val="5000"/>
              </a:spcBef>
              <a:spcAft>
                <a:spcPct val="5000"/>
              </a:spcAft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900" b="1" dirty="0" smtClean="0">
                <a:solidFill>
                  <a:schemeClr val="tx1">
                    <a:lumMod val="75000"/>
                  </a:schemeClr>
                </a:solidFill>
              </a:rPr>
              <a:t>2018</a:t>
            </a:r>
            <a:endParaRPr lang="en-US" sz="900" b="1" dirty="0">
              <a:solidFill>
                <a:schemeClr val="tx1">
                  <a:lumMod val="75000"/>
                </a:schemeClr>
              </a:solidFill>
            </a:endParaRPr>
          </a:p>
          <a:p>
            <a:pPr lvl="0"/>
            <a:r>
              <a:rPr lang="en-US" sz="800" dirty="0" err="1" smtClean="0">
                <a:solidFill>
                  <a:schemeClr val="tx2">
                    <a:lumMod val="75000"/>
                  </a:schemeClr>
                </a:solidFill>
              </a:rPr>
              <a:t>Cuota</a:t>
            </a:r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800" dirty="0" err="1" smtClean="0">
                <a:solidFill>
                  <a:schemeClr val="tx2">
                    <a:lumMod val="75000"/>
                  </a:schemeClr>
                </a:solidFill>
              </a:rPr>
              <a:t>adicional</a:t>
            </a:r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sz="800" dirty="0" err="1" smtClean="0">
                <a:solidFill>
                  <a:schemeClr val="tx2">
                    <a:lumMod val="75000"/>
                  </a:schemeClr>
                </a:solidFill>
              </a:rPr>
              <a:t>eficiencia</a:t>
            </a:r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6" t="16722" r="1606" b="41880"/>
          <a:stretch/>
        </p:blipFill>
        <p:spPr bwMode="auto">
          <a:xfrm>
            <a:off x="7277100" y="2420897"/>
            <a:ext cx="676436" cy="724866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2499578" y="2985713"/>
            <a:ext cx="875802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16200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400" eaLnBrk="1" hangingPunct="1">
              <a:spcBef>
                <a:spcPct val="5000"/>
              </a:spcBef>
              <a:spcAft>
                <a:spcPct val="5000"/>
              </a:spcAft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900" b="1" dirty="0" smtClean="0">
                <a:solidFill>
                  <a:schemeClr val="tx1">
                    <a:lumMod val="75000"/>
                  </a:schemeClr>
                </a:solidFill>
              </a:rPr>
              <a:t>1988</a:t>
            </a:r>
            <a:endParaRPr lang="en-US" sz="900" b="1" dirty="0">
              <a:solidFill>
                <a:schemeClr val="tx1">
                  <a:lumMod val="75000"/>
                </a:schemeClr>
              </a:solidFill>
            </a:endParaRPr>
          </a:p>
          <a:p>
            <a:pPr defTabSz="914400" eaLnBrk="1" hangingPunct="1">
              <a:spcBef>
                <a:spcPct val="5000"/>
              </a:spcBef>
              <a:spcAft>
                <a:spcPct val="5000"/>
              </a:spcAft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t-BR" sz="800" dirty="0" smtClean="0">
                <a:solidFill>
                  <a:schemeClr val="tx2">
                    <a:lumMod val="75000"/>
                  </a:schemeClr>
                </a:solidFill>
              </a:rPr>
              <a:t>Planta </a:t>
            </a:r>
            <a:r>
              <a:rPr lang="pt-BR" sz="800" dirty="0" err="1" smtClean="0">
                <a:solidFill>
                  <a:schemeClr val="tx2">
                    <a:lumMod val="75000"/>
                  </a:schemeClr>
                </a:solidFill>
              </a:rPr>
              <a:t>KCl</a:t>
            </a:r>
            <a:endParaRPr lang="es-MX" sz="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Freeform 22"/>
          <p:cNvSpPr>
            <a:spLocks/>
          </p:cNvSpPr>
          <p:nvPr/>
        </p:nvSpPr>
        <p:spPr bwMode="auto">
          <a:xfrm flipV="1">
            <a:off x="2425139" y="2805069"/>
            <a:ext cx="75027" cy="299847"/>
          </a:xfrm>
          <a:custGeom>
            <a:avLst/>
            <a:gdLst>
              <a:gd name="T0" fmla="*/ 0 w 120"/>
              <a:gd name="T1" fmla="*/ 2147483647 h 708"/>
              <a:gd name="T2" fmla="*/ 0 w 120"/>
              <a:gd name="T3" fmla="*/ 0 h 708"/>
              <a:gd name="T4" fmla="*/ 2147483647 w 120"/>
              <a:gd name="T5" fmla="*/ 0 h 7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" h="708">
                <a:moveTo>
                  <a:pt x="0" y="708"/>
                </a:moveTo>
                <a:lnTo>
                  <a:pt x="0" y="0"/>
                </a:lnTo>
                <a:lnTo>
                  <a:pt x="120" y="0"/>
                </a:lnTo>
              </a:path>
            </a:pathLst>
          </a:custGeom>
          <a:noFill/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335A8F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AU"/>
          </a:p>
        </p:txBody>
      </p:sp>
      <p:sp>
        <p:nvSpPr>
          <p:cNvPr id="37" name="1 Título"/>
          <p:cNvSpPr txBox="1">
            <a:spLocks/>
          </p:cNvSpPr>
          <p:nvPr/>
        </p:nvSpPr>
        <p:spPr>
          <a:xfrm>
            <a:off x="1022626" y="912521"/>
            <a:ext cx="3051852" cy="2644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 err="1" smtClean="0">
                <a:solidFill>
                  <a:schemeClr val="tx2">
                    <a:lumMod val="50000"/>
                  </a:schemeClr>
                </a:solidFill>
              </a:rPr>
              <a:t>Sociedad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tx2">
                    <a:lumMod val="50000"/>
                  </a:schemeClr>
                </a:solidFill>
              </a:rPr>
              <a:t>Chilena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 del </a:t>
            </a:r>
            <a:r>
              <a:rPr lang="en-US" sz="1200" b="1" dirty="0" err="1" smtClean="0">
                <a:solidFill>
                  <a:schemeClr val="tx2">
                    <a:lumMod val="50000"/>
                  </a:schemeClr>
                </a:solidFill>
              </a:rPr>
              <a:t>Litio</a:t>
            </a:r>
            <a:endParaRPr 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1 Título"/>
          <p:cNvSpPr txBox="1">
            <a:spLocks/>
          </p:cNvSpPr>
          <p:nvPr/>
        </p:nvSpPr>
        <p:spPr>
          <a:xfrm>
            <a:off x="4943192" y="912521"/>
            <a:ext cx="2054040" cy="2644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Rockwood Lithium</a:t>
            </a:r>
            <a:endParaRPr 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1 Título"/>
          <p:cNvSpPr txBox="1">
            <a:spLocks/>
          </p:cNvSpPr>
          <p:nvPr/>
        </p:nvSpPr>
        <p:spPr>
          <a:xfrm>
            <a:off x="7195440" y="912521"/>
            <a:ext cx="1382765" cy="2644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Albemarle</a:t>
            </a:r>
            <a:endParaRPr 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24 Abrir llave"/>
          <p:cNvSpPr/>
          <p:nvPr/>
        </p:nvSpPr>
        <p:spPr>
          <a:xfrm rot="5400000">
            <a:off x="2466783" y="-1135923"/>
            <a:ext cx="163538" cy="4789284"/>
          </a:xfrm>
          <a:prstGeom prst="leftBrace">
            <a:avLst>
              <a:gd name="adj1" fmla="val 13869"/>
              <a:gd name="adj2" fmla="val 49791"/>
            </a:avLst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Abrir llave"/>
          <p:cNvSpPr/>
          <p:nvPr/>
        </p:nvSpPr>
        <p:spPr>
          <a:xfrm rot="5400000">
            <a:off x="5888443" y="231699"/>
            <a:ext cx="163538" cy="2054040"/>
          </a:xfrm>
          <a:prstGeom prst="leftBrace">
            <a:avLst>
              <a:gd name="adj1" fmla="val 13869"/>
              <a:gd name="adj2" fmla="val 49791"/>
            </a:avLst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Abrir llave"/>
          <p:cNvSpPr/>
          <p:nvPr/>
        </p:nvSpPr>
        <p:spPr>
          <a:xfrm rot="5400000">
            <a:off x="7809361" y="361496"/>
            <a:ext cx="163540" cy="1787799"/>
          </a:xfrm>
          <a:prstGeom prst="leftBrace">
            <a:avLst>
              <a:gd name="adj1" fmla="val 13869"/>
              <a:gd name="adj2" fmla="val 49791"/>
            </a:avLst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Freeform 18"/>
          <p:cNvSpPr>
            <a:spLocks/>
          </p:cNvSpPr>
          <p:nvPr/>
        </p:nvSpPr>
        <p:spPr bwMode="auto">
          <a:xfrm flipV="1">
            <a:off x="8578205" y="2843847"/>
            <a:ext cx="52873" cy="369750"/>
          </a:xfrm>
          <a:custGeom>
            <a:avLst/>
            <a:gdLst>
              <a:gd name="T0" fmla="*/ 0 w 120"/>
              <a:gd name="T1" fmla="*/ 2147483647 h 900"/>
              <a:gd name="T2" fmla="*/ 0 w 120"/>
              <a:gd name="T3" fmla="*/ 0 h 900"/>
              <a:gd name="T4" fmla="*/ 2147483647 w 120"/>
              <a:gd name="T5" fmla="*/ 0 h 9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" h="900">
                <a:moveTo>
                  <a:pt x="0" y="900"/>
                </a:moveTo>
                <a:lnTo>
                  <a:pt x="0" y="0"/>
                </a:lnTo>
                <a:lnTo>
                  <a:pt x="120" y="0"/>
                </a:lnTo>
              </a:path>
            </a:pathLst>
          </a:custGeom>
          <a:noFill/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335A8F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AU"/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7627361" y="3484313"/>
            <a:ext cx="851621" cy="55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16200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400" eaLnBrk="1" hangingPunct="1">
              <a:spcBef>
                <a:spcPct val="5000"/>
              </a:spcBef>
              <a:spcAft>
                <a:spcPct val="5000"/>
              </a:spcAft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900" b="1" dirty="0" smtClean="0">
                <a:solidFill>
                  <a:schemeClr val="tx1">
                    <a:lumMod val="75000"/>
                  </a:schemeClr>
                </a:solidFill>
              </a:rPr>
              <a:t>2017</a:t>
            </a:r>
            <a:endParaRPr lang="en-US" sz="900" b="1" dirty="0">
              <a:solidFill>
                <a:schemeClr val="tx1">
                  <a:lumMod val="75000"/>
                </a:schemeClr>
              </a:solidFill>
            </a:endParaRPr>
          </a:p>
          <a:p>
            <a:pPr lvl="0"/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Nuevo </a:t>
            </a:r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800" dirty="0" err="1" smtClean="0">
                <a:solidFill>
                  <a:schemeClr val="tx2">
                    <a:lumMod val="75000"/>
                  </a:schemeClr>
                </a:solidFill>
              </a:rPr>
              <a:t>contrato</a:t>
            </a:r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</a:rPr>
              <a:t> Corfo   (</a:t>
            </a:r>
            <a:r>
              <a:rPr lang="en-US" sz="800" dirty="0" err="1" smtClean="0">
                <a:solidFill>
                  <a:schemeClr val="tx2">
                    <a:lumMod val="75000"/>
                  </a:schemeClr>
                </a:solidFill>
              </a:rPr>
              <a:t>aprobación</a:t>
            </a:r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</a:rPr>
              <a:t> final)</a:t>
            </a:r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4552993" y="1719952"/>
            <a:ext cx="1124317" cy="43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16200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400" eaLnBrk="1" hangingPunct="1">
              <a:spcBef>
                <a:spcPct val="5000"/>
              </a:spcBef>
              <a:spcAft>
                <a:spcPct val="5000"/>
              </a:spcAft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900" b="1" dirty="0" smtClean="0">
                <a:solidFill>
                  <a:schemeClr val="tx1">
                    <a:lumMod val="75000"/>
                  </a:schemeClr>
                </a:solidFill>
              </a:rPr>
              <a:t>1997</a:t>
            </a:r>
          </a:p>
          <a:p>
            <a:pPr>
              <a:spcBef>
                <a:spcPct val="5000"/>
              </a:spcBef>
              <a:spcAft>
                <a:spcPct val="5000"/>
              </a:spcAft>
              <a:buClr>
                <a:schemeClr val="tx1"/>
              </a:buClr>
              <a:buSzPct val="75000"/>
            </a:pPr>
            <a:r>
              <a:rPr lang="es-MX" sz="800" dirty="0">
                <a:solidFill>
                  <a:schemeClr val="tx2">
                    <a:lumMod val="75000"/>
                  </a:schemeClr>
                </a:solidFill>
              </a:rPr>
              <a:t>Planta Cloruro de Litio en La Negra, Antofagasta</a:t>
            </a:r>
          </a:p>
        </p:txBody>
      </p:sp>
    </p:spTree>
    <p:extLst>
      <p:ext uri="{BB962C8B-B14F-4D97-AF65-F5344CB8AC3E}">
        <p14:creationId xmlns:p14="http://schemas.microsoft.com/office/powerpoint/2010/main" val="159646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¿DÓNDE ESTAMOS?</a:t>
            </a:r>
          </a:p>
        </p:txBody>
      </p:sp>
      <p:cxnSp>
        <p:nvCxnSpPr>
          <p:cNvPr id="28" name="Straight Connector 316"/>
          <p:cNvCxnSpPr/>
          <p:nvPr/>
        </p:nvCxnSpPr>
        <p:spPr>
          <a:xfrm>
            <a:off x="929031" y="860523"/>
            <a:ext cx="728593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336"/>
          <p:cNvGrpSpPr/>
          <p:nvPr/>
        </p:nvGrpSpPr>
        <p:grpSpPr>
          <a:xfrm>
            <a:off x="2034751" y="978845"/>
            <a:ext cx="1763052" cy="3828935"/>
            <a:chOff x="2057400" y="945881"/>
            <a:chExt cx="2534452" cy="5029200"/>
          </a:xfrm>
        </p:grpSpPr>
        <p:pic>
          <p:nvPicPr>
            <p:cNvPr id="45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19629" y="945881"/>
              <a:ext cx="2472223" cy="502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Rectangle 333"/>
            <p:cNvSpPr/>
            <p:nvPr/>
          </p:nvSpPr>
          <p:spPr>
            <a:xfrm>
              <a:off x="2222500" y="1587500"/>
              <a:ext cx="863600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334"/>
            <p:cNvSpPr/>
            <p:nvPr/>
          </p:nvSpPr>
          <p:spPr>
            <a:xfrm>
              <a:off x="2057400" y="2717800"/>
              <a:ext cx="863600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335"/>
            <p:cNvSpPr/>
            <p:nvPr/>
          </p:nvSpPr>
          <p:spPr>
            <a:xfrm>
              <a:off x="3568700" y="1574800"/>
              <a:ext cx="1016000" cy="19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7"/>
          <p:cNvGrpSpPr/>
          <p:nvPr/>
        </p:nvGrpSpPr>
        <p:grpSpPr>
          <a:xfrm>
            <a:off x="4572000" y="1058300"/>
            <a:ext cx="2363991" cy="890271"/>
            <a:chOff x="1041057" y="1303676"/>
            <a:chExt cx="2020893" cy="956072"/>
          </a:xfrm>
        </p:grpSpPr>
        <p:sp>
          <p:nvSpPr>
            <p:cNvPr id="39" name="Rectangle 322"/>
            <p:cNvSpPr/>
            <p:nvPr/>
          </p:nvSpPr>
          <p:spPr>
            <a:xfrm>
              <a:off x="1041057" y="1303676"/>
              <a:ext cx="2020893" cy="956072"/>
            </a:xfrm>
            <a:prstGeom prst="rect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5"/>
            <p:cNvSpPr txBox="1"/>
            <p:nvPr/>
          </p:nvSpPr>
          <p:spPr>
            <a:xfrm>
              <a:off x="1869690" y="1560401"/>
              <a:ext cx="1059474" cy="644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Planta </a:t>
              </a:r>
              <a:r>
                <a:rPr lang="en-US" sz="1100" b="1" dirty="0" err="1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Química</a:t>
              </a:r>
              <a:r>
                <a:rPr lang="en-US" sz="1100" b="1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 La </a:t>
              </a:r>
              <a:r>
                <a:rPr lang="en-US" sz="1100" b="1" dirty="0" err="1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Negra</a:t>
              </a:r>
              <a:endParaRPr lang="en-US" sz="1100" b="1" dirty="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  <a:p>
              <a:r>
                <a:rPr lang="en-US" sz="11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355 personas</a:t>
              </a:r>
              <a:endParaRPr lang="en-US" sz="1100" dirty="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4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1124788" y="1369212"/>
              <a:ext cx="726329" cy="793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4" name="Group 2"/>
          <p:cNvGrpSpPr/>
          <p:nvPr/>
        </p:nvGrpSpPr>
        <p:grpSpPr>
          <a:xfrm>
            <a:off x="4576440" y="3329539"/>
            <a:ext cx="2355111" cy="787124"/>
            <a:chOff x="5827334" y="3613101"/>
            <a:chExt cx="2371595" cy="865160"/>
          </a:xfrm>
        </p:grpSpPr>
        <p:sp>
          <p:nvSpPr>
            <p:cNvPr id="36" name="Rectangle 47"/>
            <p:cNvSpPr/>
            <p:nvPr/>
          </p:nvSpPr>
          <p:spPr>
            <a:xfrm>
              <a:off x="5827334" y="3613101"/>
              <a:ext cx="2371595" cy="865160"/>
            </a:xfrm>
            <a:prstGeom prst="rect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97959" y="3670288"/>
              <a:ext cx="732391" cy="75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TextBox 48"/>
            <p:cNvSpPr txBox="1"/>
            <p:nvPr/>
          </p:nvSpPr>
          <p:spPr>
            <a:xfrm>
              <a:off x="6656051" y="3715849"/>
              <a:ext cx="1252067" cy="659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err="1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Oficina</a:t>
              </a:r>
              <a:r>
                <a:rPr lang="en-US" sz="1100" b="1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 Santiago</a:t>
              </a:r>
            </a:p>
            <a:p>
              <a:r>
                <a:rPr lang="en-US" sz="11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228 personas</a:t>
              </a:r>
              <a:endParaRPr lang="en-US" sz="1100" dirty="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852756" y="862772"/>
            <a:ext cx="7400854" cy="67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50" name="Rectangle 322"/>
          <p:cNvSpPr/>
          <p:nvPr/>
        </p:nvSpPr>
        <p:spPr>
          <a:xfrm>
            <a:off x="4572000" y="2145691"/>
            <a:ext cx="2363991" cy="890271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44" name="3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9947" y="2208373"/>
            <a:ext cx="848356" cy="77138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TextBox 5"/>
          <p:cNvSpPr txBox="1"/>
          <p:nvPr/>
        </p:nvSpPr>
        <p:spPr>
          <a:xfrm>
            <a:off x="5548096" y="2405231"/>
            <a:ext cx="994871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Planta </a:t>
            </a:r>
            <a:r>
              <a:rPr lang="en-US" sz="11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Salar</a:t>
            </a:r>
            <a:r>
              <a:rPr lang="en-US" sz="11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de Atacama</a:t>
            </a:r>
          </a:p>
          <a:p>
            <a:r>
              <a:rPr lang="en-US" sz="11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54 personas</a:t>
            </a:r>
            <a:endParaRPr lang="en-US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2" name="71 Conector recto"/>
          <p:cNvCxnSpPr/>
          <p:nvPr/>
        </p:nvCxnSpPr>
        <p:spPr>
          <a:xfrm>
            <a:off x="3026331" y="1478411"/>
            <a:ext cx="154294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73 Elipse"/>
          <p:cNvSpPr/>
          <p:nvPr/>
        </p:nvSpPr>
        <p:spPr>
          <a:xfrm>
            <a:off x="2890939" y="1401734"/>
            <a:ext cx="145036" cy="145036"/>
          </a:xfrm>
          <a:prstGeom prst="ellipse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cxnSp>
        <p:nvCxnSpPr>
          <p:cNvPr id="77" name="76 Conector angular"/>
          <p:cNvCxnSpPr>
            <a:stCxn id="75" idx="6"/>
            <a:endCxn id="50" idx="1"/>
          </p:cNvCxnSpPr>
          <p:nvPr/>
        </p:nvCxnSpPr>
        <p:spPr>
          <a:xfrm>
            <a:off x="2881377" y="1596005"/>
            <a:ext cx="1690623" cy="99482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angular"/>
          <p:cNvCxnSpPr>
            <a:stCxn id="81" idx="6"/>
            <a:endCxn id="36" idx="1"/>
          </p:cNvCxnSpPr>
          <p:nvPr/>
        </p:nvCxnSpPr>
        <p:spPr>
          <a:xfrm>
            <a:off x="2822868" y="2447790"/>
            <a:ext cx="1753573" cy="1275311"/>
          </a:xfrm>
          <a:prstGeom prst="bentConnector3">
            <a:avLst>
              <a:gd name="adj1" fmla="val 24829"/>
            </a:avLst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80 Elipse"/>
          <p:cNvSpPr/>
          <p:nvPr/>
        </p:nvSpPr>
        <p:spPr>
          <a:xfrm>
            <a:off x="2677832" y="2375272"/>
            <a:ext cx="145036" cy="1450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  <p:sp>
        <p:nvSpPr>
          <p:cNvPr id="75" name="74 Elipse"/>
          <p:cNvSpPr/>
          <p:nvPr/>
        </p:nvSpPr>
        <p:spPr>
          <a:xfrm>
            <a:off x="2736342" y="1523487"/>
            <a:ext cx="145036" cy="1450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36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7D46-FA1C-4ED2-A69F-7C1709DCD02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457200" y="2100912"/>
            <a:ext cx="2177724" cy="75517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 smtClean="0"/>
              <a:t>Permiso</a:t>
            </a:r>
            <a:r>
              <a:rPr lang="en-GB" sz="1400" dirty="0" smtClean="0"/>
              <a:t> </a:t>
            </a:r>
            <a:r>
              <a:rPr lang="en-GB" sz="1400" dirty="0" err="1" smtClean="0"/>
              <a:t>medioambiental</a:t>
            </a:r>
            <a:endParaRPr lang="es-ES" sz="1400" dirty="0"/>
          </a:p>
        </p:txBody>
      </p:sp>
      <p:sp>
        <p:nvSpPr>
          <p:cNvPr id="10" name="9 Rectángulo"/>
          <p:cNvSpPr/>
          <p:nvPr/>
        </p:nvSpPr>
        <p:spPr>
          <a:xfrm>
            <a:off x="457200" y="2975509"/>
            <a:ext cx="2177724" cy="75517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CORFO </a:t>
            </a:r>
            <a:br>
              <a:rPr lang="en-GB" sz="1400" dirty="0" smtClean="0"/>
            </a:br>
            <a:r>
              <a:rPr lang="en-GB" sz="1400" dirty="0" err="1" smtClean="0"/>
              <a:t>Autoriza</a:t>
            </a:r>
            <a:r>
              <a:rPr lang="en-GB" sz="1400" dirty="0" smtClean="0"/>
              <a:t> </a:t>
            </a:r>
            <a:r>
              <a:rPr lang="en-GB" sz="1400" dirty="0" err="1" smtClean="0"/>
              <a:t>cuota</a:t>
            </a:r>
            <a:r>
              <a:rPr lang="en-GB" sz="1400" dirty="0" smtClean="0"/>
              <a:t> de </a:t>
            </a:r>
            <a:r>
              <a:rPr lang="en-GB" sz="1400" dirty="0" err="1" smtClean="0"/>
              <a:t>extracción</a:t>
            </a:r>
            <a:endParaRPr lang="es-ES" sz="1400" dirty="0"/>
          </a:p>
        </p:txBody>
      </p:sp>
      <p:sp>
        <p:nvSpPr>
          <p:cNvPr id="11" name="10 Rectángulo"/>
          <p:cNvSpPr/>
          <p:nvPr/>
        </p:nvSpPr>
        <p:spPr>
          <a:xfrm>
            <a:off x="457200" y="3850107"/>
            <a:ext cx="2177724" cy="75517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CCHEN</a:t>
            </a:r>
            <a:br>
              <a:rPr lang="en-GB" sz="1400" dirty="0" smtClean="0"/>
            </a:br>
            <a:r>
              <a:rPr lang="en-GB" sz="1400" dirty="0" err="1" smtClean="0"/>
              <a:t>Entrega</a:t>
            </a:r>
            <a:r>
              <a:rPr lang="en-GB" sz="1400" dirty="0" smtClean="0"/>
              <a:t> el </a:t>
            </a:r>
            <a:r>
              <a:rPr lang="en-GB" sz="1400" dirty="0" err="1" smtClean="0"/>
              <a:t>permiso</a:t>
            </a:r>
            <a:r>
              <a:rPr lang="en-GB" sz="1400" dirty="0" smtClean="0"/>
              <a:t> para vender</a:t>
            </a:r>
            <a:endParaRPr lang="es-ES" sz="1400" dirty="0"/>
          </a:p>
        </p:txBody>
      </p:sp>
      <p:sp>
        <p:nvSpPr>
          <p:cNvPr id="12" name="11 Rectángulo"/>
          <p:cNvSpPr/>
          <p:nvPr/>
        </p:nvSpPr>
        <p:spPr>
          <a:xfrm>
            <a:off x="6509076" y="2100912"/>
            <a:ext cx="2177724" cy="5673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 smtClean="0"/>
              <a:t>Acuerdo</a:t>
            </a:r>
            <a:r>
              <a:rPr lang="en-GB" sz="1400" dirty="0" smtClean="0"/>
              <a:t> con las </a:t>
            </a:r>
            <a:r>
              <a:rPr lang="en-GB" sz="1400" dirty="0" err="1" smtClean="0"/>
              <a:t>comunidades</a:t>
            </a:r>
            <a:endParaRPr lang="es-ES" sz="1400" dirty="0"/>
          </a:p>
        </p:txBody>
      </p:sp>
      <p:sp>
        <p:nvSpPr>
          <p:cNvPr id="13" name="12 Rectángulo"/>
          <p:cNvSpPr/>
          <p:nvPr/>
        </p:nvSpPr>
        <p:spPr>
          <a:xfrm>
            <a:off x="6509076" y="2746578"/>
            <a:ext cx="2177724" cy="5673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 smtClean="0"/>
              <a:t>Acuerdo</a:t>
            </a:r>
            <a:r>
              <a:rPr lang="en-GB" sz="1400" dirty="0" smtClean="0"/>
              <a:t> con </a:t>
            </a:r>
            <a:r>
              <a:rPr lang="en-GB" sz="1400" dirty="0" err="1" smtClean="0"/>
              <a:t>los</a:t>
            </a:r>
            <a:r>
              <a:rPr lang="en-GB" sz="1400" dirty="0" smtClean="0"/>
              <a:t> </a:t>
            </a:r>
            <a:r>
              <a:rPr lang="en-GB" sz="1400" dirty="0" err="1" smtClean="0"/>
              <a:t>municipios</a:t>
            </a:r>
            <a:endParaRPr lang="es-ES" sz="1400" dirty="0"/>
          </a:p>
        </p:txBody>
      </p:sp>
      <p:sp>
        <p:nvSpPr>
          <p:cNvPr id="14" name="13 Rectángulo"/>
          <p:cNvSpPr/>
          <p:nvPr/>
        </p:nvSpPr>
        <p:spPr>
          <a:xfrm>
            <a:off x="6509076" y="3392244"/>
            <a:ext cx="2177724" cy="5673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 smtClean="0"/>
              <a:t>Operación</a:t>
            </a:r>
            <a:r>
              <a:rPr lang="en-GB" sz="1400" dirty="0" smtClean="0"/>
              <a:t> </a:t>
            </a:r>
            <a:r>
              <a:rPr lang="en-GB" sz="1400" dirty="0" err="1" smtClean="0"/>
              <a:t>sustentable</a:t>
            </a:r>
            <a:endParaRPr lang="es-ES" sz="1400" dirty="0"/>
          </a:p>
        </p:txBody>
      </p:sp>
      <p:sp>
        <p:nvSpPr>
          <p:cNvPr id="15" name="14 Rectángulo"/>
          <p:cNvSpPr/>
          <p:nvPr/>
        </p:nvSpPr>
        <p:spPr>
          <a:xfrm>
            <a:off x="3590444" y="2078111"/>
            <a:ext cx="2289920" cy="1771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Control </a:t>
            </a:r>
            <a:r>
              <a:rPr lang="en-GB" sz="1400" dirty="0" err="1" smtClean="0"/>
              <a:t>permanente</a:t>
            </a:r>
            <a:r>
              <a:rPr lang="en-GB" sz="1400" dirty="0" smtClean="0"/>
              <a:t> de </a:t>
            </a:r>
            <a:r>
              <a:rPr lang="en-GB" sz="1400" dirty="0" err="1" smtClean="0"/>
              <a:t>autoridades</a:t>
            </a:r>
            <a:r>
              <a:rPr lang="en-GB" sz="1400" dirty="0" smtClean="0"/>
              <a:t> </a:t>
            </a:r>
            <a:r>
              <a:rPr lang="en-GB" sz="1400" dirty="0" err="1" smtClean="0"/>
              <a:t>ambientales</a:t>
            </a:r>
            <a:r>
              <a:rPr lang="en-GB" sz="1400" dirty="0" smtClean="0"/>
              <a:t>, </a:t>
            </a:r>
            <a:r>
              <a:rPr lang="en-GB" sz="1400" dirty="0" err="1" smtClean="0"/>
              <a:t>sectoriales</a:t>
            </a:r>
            <a:r>
              <a:rPr lang="en-GB" sz="1400" dirty="0" smtClean="0"/>
              <a:t> + </a:t>
            </a:r>
            <a:r>
              <a:rPr lang="en-GB" sz="1400" dirty="0" err="1" smtClean="0"/>
              <a:t>Corfo</a:t>
            </a:r>
            <a:r>
              <a:rPr lang="en-GB" sz="1400" dirty="0" smtClean="0"/>
              <a:t> y CCHEN para </a:t>
            </a:r>
            <a:r>
              <a:rPr lang="en-GB" sz="1400" dirty="0" err="1" smtClean="0"/>
              <a:t>cumplimiento</a:t>
            </a:r>
            <a:r>
              <a:rPr lang="en-GB" sz="1400" dirty="0" smtClean="0"/>
              <a:t> de las </a:t>
            </a:r>
            <a:r>
              <a:rPr lang="en-GB" sz="1400" dirty="0" err="1" smtClean="0"/>
              <a:t>condiciones</a:t>
            </a:r>
            <a:r>
              <a:rPr lang="en-GB" sz="1400" dirty="0" smtClean="0"/>
              <a:t> </a:t>
            </a:r>
            <a:r>
              <a:rPr lang="en-GB" sz="1400" dirty="0" err="1" smtClean="0"/>
              <a:t>acordadas</a:t>
            </a:r>
            <a:endParaRPr lang="es-ES" sz="1400" dirty="0"/>
          </a:p>
        </p:txBody>
      </p:sp>
      <p:sp>
        <p:nvSpPr>
          <p:cNvPr id="18" name="17 Rectángulo"/>
          <p:cNvSpPr/>
          <p:nvPr/>
        </p:nvSpPr>
        <p:spPr>
          <a:xfrm>
            <a:off x="6509076" y="4037908"/>
            <a:ext cx="2177724" cy="7394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 smtClean="0"/>
              <a:t>Relacionamiento</a:t>
            </a:r>
            <a:r>
              <a:rPr lang="en-GB" sz="1400" dirty="0" smtClean="0"/>
              <a:t>  con </a:t>
            </a:r>
            <a:r>
              <a:rPr lang="en-GB" sz="1400" dirty="0" err="1" smtClean="0"/>
              <a:t>grupos</a:t>
            </a:r>
            <a:r>
              <a:rPr lang="en-GB" sz="1400" dirty="0" smtClean="0"/>
              <a:t> de </a:t>
            </a:r>
            <a:r>
              <a:rPr lang="en-GB" sz="1400" dirty="0" err="1" smtClean="0"/>
              <a:t>interés</a:t>
            </a:r>
            <a:r>
              <a:rPr lang="en-GB" sz="1400" dirty="0" smtClean="0"/>
              <a:t> locales y </a:t>
            </a:r>
            <a:r>
              <a:rPr lang="en-GB" sz="1400" dirty="0" err="1" smtClean="0"/>
              <a:t>nacionales</a:t>
            </a:r>
            <a:endParaRPr lang="es-ES" sz="1400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Contexto</a:t>
            </a:r>
            <a:r>
              <a:rPr lang="en-US" dirty="0"/>
              <a:t> de </a:t>
            </a:r>
            <a:r>
              <a:rPr lang="en-US" dirty="0" err="1"/>
              <a:t>producción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Chile</a:t>
            </a:r>
            <a:endParaRPr lang="es-CL" dirty="0"/>
          </a:p>
        </p:txBody>
      </p:sp>
      <p:sp>
        <p:nvSpPr>
          <p:cNvPr id="16" name="15 Rectángulo"/>
          <p:cNvSpPr/>
          <p:nvPr/>
        </p:nvSpPr>
        <p:spPr>
          <a:xfrm>
            <a:off x="457200" y="1446690"/>
            <a:ext cx="2299968" cy="4642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Recurso y ventas</a:t>
            </a:r>
            <a:endParaRPr lang="es-CL" sz="1600" b="1" dirty="0"/>
          </a:p>
        </p:txBody>
      </p:sp>
      <p:sp>
        <p:nvSpPr>
          <p:cNvPr id="19" name="18 Rectángulo"/>
          <p:cNvSpPr/>
          <p:nvPr/>
        </p:nvSpPr>
        <p:spPr>
          <a:xfrm>
            <a:off x="3580396" y="1446690"/>
            <a:ext cx="2299968" cy="4642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Cumplimiento</a:t>
            </a:r>
            <a:endParaRPr lang="es-CL" sz="1600" b="1" dirty="0"/>
          </a:p>
        </p:txBody>
      </p:sp>
      <p:sp>
        <p:nvSpPr>
          <p:cNvPr id="20" name="19 Rectángulo"/>
          <p:cNvSpPr/>
          <p:nvPr/>
        </p:nvSpPr>
        <p:spPr>
          <a:xfrm>
            <a:off x="6527509" y="1446690"/>
            <a:ext cx="2299968" cy="4642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Licencia para operar</a:t>
            </a:r>
            <a:endParaRPr lang="es-CL" sz="1600" b="1" dirty="0"/>
          </a:p>
        </p:txBody>
      </p:sp>
    </p:spTree>
    <p:extLst>
      <p:ext uri="{BB962C8B-B14F-4D97-AF65-F5344CB8AC3E}">
        <p14:creationId xmlns:p14="http://schemas.microsoft.com/office/powerpoint/2010/main" val="228717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Felipe\Desktop\albemarle ppt era del litio\Ultima_Infografia-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" r="4435"/>
          <a:stretch/>
        </p:blipFill>
        <p:spPr bwMode="auto">
          <a:xfrm>
            <a:off x="2734049" y="260689"/>
            <a:ext cx="6429829" cy="461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1"/>
            <a:ext cx="276034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4" descr="C:\Users\Felipe\Desktop\fondo alb-0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53"/>
          <a:stretch/>
        </p:blipFill>
        <p:spPr bwMode="auto">
          <a:xfrm rot="10800000">
            <a:off x="-1604962" y="-939749"/>
            <a:ext cx="9144000" cy="516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Triángulo isósceles"/>
          <p:cNvSpPr/>
          <p:nvPr/>
        </p:nvSpPr>
        <p:spPr>
          <a:xfrm rot="5400000">
            <a:off x="2375703" y="2240165"/>
            <a:ext cx="769280" cy="66317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0" y="1982788"/>
            <a:ext cx="35306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55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33845"/>
            <a:ext cx="8229600" cy="569534"/>
          </a:xfrm>
        </p:spPr>
        <p:txBody>
          <a:bodyPr>
            <a:normAutofit/>
          </a:bodyPr>
          <a:lstStyle/>
          <a:p>
            <a:r>
              <a:rPr lang="es-MX" dirty="0" smtClean="0"/>
              <a:t>Producción actual y futura</a:t>
            </a:r>
            <a:endParaRPr lang="es-CL" dirty="0"/>
          </a:p>
        </p:txBody>
      </p:sp>
      <p:graphicFrame>
        <p:nvGraphicFramePr>
          <p:cNvPr id="5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836036"/>
              </p:ext>
            </p:extLst>
          </p:nvPr>
        </p:nvGraphicFramePr>
        <p:xfrm>
          <a:off x="1349411" y="1118126"/>
          <a:ext cx="6721234" cy="2881412"/>
        </p:xfrm>
        <a:graphic>
          <a:graphicData uri="http://schemas.openxmlformats.org/drawingml/2006/table">
            <a:tbl>
              <a:tblPr/>
              <a:tblGrid>
                <a:gridCol w="16411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643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02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54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625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PRODUCCIÓN</a:t>
                      </a:r>
                    </a:p>
                  </a:txBody>
                  <a:tcPr marL="90346" marR="90346" marT="33880" marB="33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C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PLANTA 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C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(Hasta enero de 2016)</a:t>
                      </a:r>
                      <a:endParaRPr kumimoji="0" lang="es-CL" altLang="es-C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MS PGothic" pitchFamily="34" charset="-128"/>
                      </a:endParaRPr>
                    </a:p>
                  </a:txBody>
                  <a:tcPr marL="90346" marR="90346" marT="33880" marB="33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PLANTA II y nuevo permiso ambiental</a:t>
                      </a:r>
                    </a:p>
                  </a:txBody>
                  <a:tcPr marL="90346" marR="90346" marT="33880" marB="33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CORFO</a:t>
                      </a:r>
                    </a:p>
                  </a:txBody>
                  <a:tcPr marL="90346" marR="90346" marT="33880" marB="33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96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BOMBEO DE SALMUERA</a:t>
                      </a:r>
                    </a:p>
                  </a:txBody>
                  <a:tcPr marL="90346" marR="90346" marT="33880" marB="33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142 </a:t>
                      </a:r>
                      <a:r>
                        <a:rPr kumimoji="0" lang="es-CL" altLang="es-C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L/s</a:t>
                      </a:r>
                    </a:p>
                  </a:txBody>
                  <a:tcPr marL="90346" marR="90346" marT="33880" marB="33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442 </a:t>
                      </a:r>
                      <a:r>
                        <a:rPr kumimoji="0" lang="es-CL" altLang="es-C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L/s</a:t>
                      </a:r>
                    </a:p>
                  </a:txBody>
                  <a:tcPr marL="90346" marR="90346" marT="33880" marB="33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442 </a:t>
                      </a:r>
                      <a:r>
                        <a:rPr kumimoji="0" lang="es-CL" altLang="es-C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L/s</a:t>
                      </a:r>
                    </a:p>
                  </a:txBody>
                  <a:tcPr marL="90346" marR="90346" marT="33880" marB="33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95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CAPACIDAD DE PRODUCCIÓN CARBONATO DE LITIO</a:t>
                      </a:r>
                    </a:p>
                  </a:txBody>
                  <a:tcPr marL="90346" marR="90346" marT="33880" marB="33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24.000</a:t>
                      </a:r>
                      <a:r>
                        <a:rPr kumimoji="0" lang="es-CL" altLang="es-C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 </a:t>
                      </a:r>
                      <a:r>
                        <a:rPr kumimoji="0" lang="es-CL" altLang="es-C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ton./año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altLang="es-C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+mj-lt"/>
                        <a:ea typeface="MS PGothic" pitchFamily="34" charset="-128"/>
                      </a:endParaRPr>
                    </a:p>
                  </a:txBody>
                  <a:tcPr marL="90346" marR="90346" marT="33880" marB="33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44.000</a:t>
                      </a:r>
                      <a:r>
                        <a:rPr kumimoji="0" lang="es-CL" altLang="es-C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 </a:t>
                      </a:r>
                      <a:r>
                        <a:rPr kumimoji="0" lang="es-CL" altLang="es-C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ton./año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altLang="es-C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+mj-lt"/>
                        <a:ea typeface="MS PGothic" pitchFamily="34" charset="-128"/>
                      </a:endParaRPr>
                    </a:p>
                  </a:txBody>
                  <a:tcPr marL="90346" marR="90346" marT="33880" marB="33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82.000</a:t>
                      </a:r>
                      <a:r>
                        <a:rPr kumimoji="0" lang="es-CL" altLang="es-C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 </a:t>
                      </a:r>
                      <a:r>
                        <a:rPr kumimoji="0" lang="es-CL" altLang="es-C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ton./año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altLang="es-C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+mj-lt"/>
                        <a:ea typeface="MS PGothic" pitchFamily="34" charset="-128"/>
                      </a:endParaRPr>
                    </a:p>
                  </a:txBody>
                  <a:tcPr marL="90346" marR="90346" marT="33880" marB="33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96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C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CLORURO DE LITIO</a:t>
                      </a:r>
                      <a:endParaRPr kumimoji="0" lang="es-CL" altLang="es-C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MS PGothic" pitchFamily="34" charset="-128"/>
                      </a:endParaRPr>
                    </a:p>
                  </a:txBody>
                  <a:tcPr marL="90346" marR="90346" marT="33880" marB="33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altLang="es-C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4.500</a:t>
                      </a:r>
                      <a:r>
                        <a:rPr kumimoji="0" lang="es-CL" altLang="es-C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 </a:t>
                      </a:r>
                      <a:r>
                        <a:rPr kumimoji="0" lang="es-CL" altLang="es-C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ton./año</a:t>
                      </a:r>
                    </a:p>
                  </a:txBody>
                  <a:tcPr marL="90346" marR="90346" marT="33880" marB="33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altLang="es-C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4.500</a:t>
                      </a:r>
                      <a:r>
                        <a:rPr kumimoji="0" lang="es-CL" altLang="es-C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 </a:t>
                      </a:r>
                      <a:r>
                        <a:rPr kumimoji="0" lang="es-CL" altLang="es-C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ton./año</a:t>
                      </a:r>
                    </a:p>
                  </a:txBody>
                  <a:tcPr marL="90346" marR="90346" marT="33880" marB="33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altLang="es-C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4.500</a:t>
                      </a:r>
                      <a:r>
                        <a:rPr kumimoji="0" lang="es-CL" altLang="es-C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 </a:t>
                      </a:r>
                      <a:r>
                        <a:rPr kumimoji="0" lang="es-CL" altLang="es-C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ton./año</a:t>
                      </a:r>
                    </a:p>
                  </a:txBody>
                  <a:tcPr marL="90346" marR="90346" marT="33880" marB="33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23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rgbClr val="3C3C3C"/>
      </a:dk1>
      <a:lt1>
        <a:srgbClr val="FFFFFF"/>
      </a:lt1>
      <a:dk2>
        <a:srgbClr val="008576"/>
      </a:dk2>
      <a:lt2>
        <a:srgbClr val="E6EEE9"/>
      </a:lt2>
      <a:accent1>
        <a:srgbClr val="008576"/>
      </a:accent1>
      <a:accent2>
        <a:srgbClr val="003865"/>
      </a:accent2>
      <a:accent3>
        <a:srgbClr val="A6CE39"/>
      </a:accent3>
      <a:accent4>
        <a:srgbClr val="0093D1"/>
      </a:accent4>
      <a:accent5>
        <a:srgbClr val="FBAA19"/>
      </a:accent5>
      <a:accent6>
        <a:srgbClr val="656868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7CDC54849BCC4BB7BEEA2F995CF275" ma:contentTypeVersion="1" ma:contentTypeDescription="Create a new document." ma:contentTypeScope="" ma:versionID="5223dfba4718e86e2f2d17639c38304b">
  <xsd:schema xmlns:xsd="http://www.w3.org/2001/XMLSchema" xmlns:xs="http://www.w3.org/2001/XMLSchema" xmlns:p="http://schemas.microsoft.com/office/2006/metadata/properties" xmlns:ns2="9ce62c21-85ec-458c-a5a0-5707054f6b11" targetNamespace="http://schemas.microsoft.com/office/2006/metadata/properties" ma:root="true" ma:fieldsID="cca7c69b9bbe39cc53bb24f03f771fe3" ns2:_="">
    <xsd:import namespace="9ce62c21-85ec-458c-a5a0-5707054f6b11"/>
    <xsd:element name="properties">
      <xsd:complexType>
        <xsd:sequence>
          <xsd:element name="documentManagement">
            <xsd:complexType>
              <xsd:all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e62c21-85ec-458c-a5a0-5707054f6b11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description="Define a category for grouping" ma:internalName="Categor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9ce62c21-85ec-458c-a5a0-5707054f6b11" xsi:nil="true"/>
  </documentManagement>
</p:properties>
</file>

<file path=customXml/itemProps1.xml><?xml version="1.0" encoding="utf-8"?>
<ds:datastoreItem xmlns:ds="http://schemas.openxmlformats.org/officeDocument/2006/customXml" ds:itemID="{3F512F92-C7A8-4314-8983-7566ECA1B5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e62c21-85ec-458c-a5a0-5707054f6b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0E27B7-5C22-4C77-B04C-D5FCA3AB01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E42786-9597-42BD-8C35-1A4994313529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9ce62c21-85ec-458c-a5a0-5707054f6b1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10362</TotalTime>
  <Words>545</Words>
  <Application>Microsoft Office PowerPoint</Application>
  <PresentationFormat>On-screen Show (16:9)</PresentationFormat>
  <Paragraphs>129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ALBEMARLE EN EL MUNDO</vt:lpstr>
      <vt:lpstr>UNIDADES DE NEGOCIO GLOBAL DE ALBEMARLE</vt:lpstr>
      <vt:lpstr>LITIO Y MATERIALES AVANZADOS</vt:lpstr>
      <vt:lpstr>DESARROLLO HISTÓRICO EN CHILE</vt:lpstr>
      <vt:lpstr>¿DÓNDE ESTAMOS?</vt:lpstr>
      <vt:lpstr>Contexto de producción en Chile</vt:lpstr>
      <vt:lpstr>PowerPoint Presentation</vt:lpstr>
      <vt:lpstr>Producción actual y futura</vt:lpstr>
      <vt:lpstr>Categorías de Servicios.</vt:lpstr>
      <vt:lpstr>Requerimientos para nuevos proveedores.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Albemarle Powerpoint Template 16x9</dc:title>
  <dc:creator>Chris Kelly</dc:creator>
  <cp:lastModifiedBy>Carlos A. Lopez</cp:lastModifiedBy>
  <cp:revision>113</cp:revision>
  <cp:lastPrinted>2018-06-06T23:55:54Z</cp:lastPrinted>
  <dcterms:created xsi:type="dcterms:W3CDTF">2016-03-10T15:29:17Z</dcterms:created>
  <dcterms:modified xsi:type="dcterms:W3CDTF">2018-10-03T11:57:11Z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0x010100187CDC54849BCC4BB7BEEA2F995CF275</vt:lpwstr>
  </property>
</Properties>
</file>